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20.xml" ContentType="application/inkml+xml"/>
  <Override PartName="/ppt/ink/ink21.xml" ContentType="application/inkml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ink/ink22.xml" ContentType="application/inkml+xml"/>
  <Override PartName="/ppt/ink/ink23.xml" ContentType="application/inkml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ink/ink24.xml" ContentType="application/inkml+xml"/>
  <Override PartName="/ppt/ink/ink25.xml" ContentType="application/inkml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9"/>
  </p:notesMasterIdLst>
  <p:sldIdLst>
    <p:sldId id="530" r:id="rId5"/>
    <p:sldId id="531" r:id="rId6"/>
    <p:sldId id="538" r:id="rId7"/>
    <p:sldId id="533" r:id="rId8"/>
    <p:sldId id="547" r:id="rId9"/>
    <p:sldId id="548" r:id="rId10"/>
    <p:sldId id="549" r:id="rId11"/>
    <p:sldId id="550" r:id="rId12"/>
    <p:sldId id="551" r:id="rId13"/>
    <p:sldId id="552" r:id="rId14"/>
    <p:sldId id="534" r:id="rId15"/>
    <p:sldId id="553" r:id="rId16"/>
    <p:sldId id="554" r:id="rId17"/>
    <p:sldId id="555" r:id="rId18"/>
    <p:sldId id="556" r:id="rId19"/>
    <p:sldId id="557" r:id="rId20"/>
    <p:sldId id="564" r:id="rId21"/>
    <p:sldId id="558" r:id="rId22"/>
    <p:sldId id="559" r:id="rId23"/>
    <p:sldId id="560" r:id="rId24"/>
    <p:sldId id="561" r:id="rId25"/>
    <p:sldId id="563" r:id="rId26"/>
    <p:sldId id="565" r:id="rId27"/>
    <p:sldId id="566" r:id="rId28"/>
    <p:sldId id="567" r:id="rId29"/>
    <p:sldId id="568" r:id="rId30"/>
    <p:sldId id="569" r:id="rId31"/>
    <p:sldId id="562" r:id="rId32"/>
    <p:sldId id="570" r:id="rId33"/>
    <p:sldId id="571" r:id="rId34"/>
    <p:sldId id="572" r:id="rId35"/>
    <p:sldId id="573" r:id="rId36"/>
    <p:sldId id="574" r:id="rId37"/>
    <p:sldId id="575" r:id="rId38"/>
    <p:sldId id="576" r:id="rId39"/>
    <p:sldId id="577" r:id="rId40"/>
    <p:sldId id="578" r:id="rId41"/>
    <p:sldId id="579" r:id="rId42"/>
    <p:sldId id="580" r:id="rId43"/>
    <p:sldId id="581" r:id="rId44"/>
    <p:sldId id="582" r:id="rId45"/>
    <p:sldId id="544" r:id="rId46"/>
    <p:sldId id="299" r:id="rId47"/>
    <p:sldId id="585" r:id="rId4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52B"/>
    <a:srgbClr val="8822EE"/>
    <a:srgbClr val="F01688"/>
    <a:srgbClr val="2F21F3"/>
    <a:srgbClr val="F01689"/>
    <a:srgbClr val="6F22E3"/>
    <a:srgbClr val="E218A3"/>
    <a:srgbClr val="BA20DB"/>
    <a:srgbClr val="6A23F1"/>
    <a:srgbClr val="2F2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422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rangell-fs\wrangell-shared\MASON\FINANCE\RATES\Rate%20Analysis%20Support%20for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rangell-fs\wrangell-shared\MASON\FINANCE\RATES\Rate%20Analysis%20Support%20for%20Present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rangell-fs\wrangell-shared\MASON\FINANCE\RATES\Rate%20Analysis%20Support%20for%20Present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wrangell-fs\wrangell-shared\MASON\FINANCE\RATES\Rate%20Analysis%20Support%20for%20Presenta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wrangell-fs\wrangell-shared\MASON\FINANCE\RATES\Rate%20Analysis%20Support%20for%20Presentat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'Net Income'!$B$6</c:f>
              <c:strCache>
                <c:ptCount val="1"/>
                <c:pt idx="0">
                  <c:v>NET INCOME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'Net Income'!$C$3:$N$3</c:f>
              <c:strCach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Average</c:v>
                </c:pt>
              </c:strCache>
            </c:strRef>
          </c:cat>
          <c:val>
            <c:numRef>
              <c:f>'Net Income'!$C$6:$N$6</c:f>
              <c:numCache>
                <c:formatCode>_(* #,##0_);_(* \(#,##0\);_(* "-"??_);_(@_)</c:formatCode>
                <c:ptCount val="7"/>
                <c:pt idx="0">
                  <c:v>208060.96999999881</c:v>
                </c:pt>
                <c:pt idx="1">
                  <c:v>161532</c:v>
                </c:pt>
                <c:pt idx="2">
                  <c:v>197794</c:v>
                </c:pt>
                <c:pt idx="3">
                  <c:v>138122</c:v>
                </c:pt>
                <c:pt idx="4">
                  <c:v>437294</c:v>
                </c:pt>
                <c:pt idx="5">
                  <c:v>146789</c:v>
                </c:pt>
                <c:pt idx="6">
                  <c:v>214931.99499999979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7D-4685-8AEB-DB05553750B1}"/>
            </c:ext>
          </c:extLst>
        </c:ser>
        <c:ser>
          <c:idx val="1"/>
          <c:order val="1"/>
          <c:tx>
            <c:strRef>
              <c:f>'Net Income'!$B$7</c:f>
              <c:strCache>
                <c:ptCount val="1"/>
                <c:pt idx="0">
                  <c:v>Depreciation</c:v>
                </c:pt>
              </c:strCache>
            </c:strRef>
          </c:tx>
          <c:spPr>
            <a:ln w="22225" cap="rnd">
              <a:solidFill>
                <a:srgbClr val="8822EE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'Net Income'!$C$3:$N$3</c:f>
              <c:strCach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Average</c:v>
                </c:pt>
              </c:strCache>
            </c:strRef>
          </c:cat>
          <c:val>
            <c:numRef>
              <c:f>'Net Income'!$C$7:$N$7</c:f>
              <c:numCache>
                <c:formatCode>_(* #,##0_);_(* \(#,##0\);_(* "-"??_);_(@_)</c:formatCode>
                <c:ptCount val="7"/>
                <c:pt idx="0">
                  <c:v>226739.45</c:v>
                </c:pt>
                <c:pt idx="1">
                  <c:v>316544</c:v>
                </c:pt>
                <c:pt idx="2">
                  <c:v>304402</c:v>
                </c:pt>
                <c:pt idx="3">
                  <c:v>282223</c:v>
                </c:pt>
                <c:pt idx="4">
                  <c:v>276361</c:v>
                </c:pt>
                <c:pt idx="5">
                  <c:v>286663</c:v>
                </c:pt>
                <c:pt idx="6">
                  <c:v>282155.40833333333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7D-4685-8AEB-DB0555375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0721392"/>
        <c:axId val="480721744"/>
      </c:lineChart>
      <c:catAx>
        <c:axId val="48072139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721744"/>
        <c:crosses val="autoZero"/>
        <c:auto val="1"/>
        <c:lblAlgn val="ctr"/>
        <c:lblOffset val="100"/>
        <c:noMultiLvlLbl val="0"/>
      </c:catAx>
      <c:valAx>
        <c:axId val="48072174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72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'Net Income'!$B$15</c:f>
              <c:strCache>
                <c:ptCount val="1"/>
                <c:pt idx="0">
                  <c:v>NET INCOME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'Net Income'!$C$12:$N$12</c:f>
              <c:strCach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Average</c:v>
                </c:pt>
              </c:strCache>
            </c:strRef>
          </c:cat>
          <c:val>
            <c:numRef>
              <c:f>'Net Income'!$C$15:$N$15</c:f>
              <c:numCache>
                <c:formatCode>_(* #,##0_);_(* \(#,##0\);_(* "-"??_);_(@_)</c:formatCode>
                <c:ptCount val="7"/>
                <c:pt idx="0">
                  <c:v>320916.74000000011</c:v>
                </c:pt>
                <c:pt idx="1">
                  <c:v>58731</c:v>
                </c:pt>
                <c:pt idx="2">
                  <c:v>156475</c:v>
                </c:pt>
                <c:pt idx="3">
                  <c:v>82829</c:v>
                </c:pt>
                <c:pt idx="4">
                  <c:v>59202</c:v>
                </c:pt>
                <c:pt idx="5">
                  <c:v>-208684</c:v>
                </c:pt>
                <c:pt idx="6">
                  <c:v>78244.95666666668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1F-4C2D-B80E-2E7559657130}"/>
            </c:ext>
          </c:extLst>
        </c:ser>
        <c:ser>
          <c:idx val="1"/>
          <c:order val="1"/>
          <c:tx>
            <c:strRef>
              <c:f>'Net Income'!$B$16</c:f>
              <c:strCache>
                <c:ptCount val="1"/>
                <c:pt idx="0">
                  <c:v>Depreciation</c:v>
                </c:pt>
              </c:strCache>
            </c:strRef>
          </c:tx>
          <c:spPr>
            <a:ln w="22225" cap="rnd">
              <a:solidFill>
                <a:srgbClr val="FEB52B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'Net Income'!$C$12:$N$12</c:f>
              <c:strCach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Average</c:v>
                </c:pt>
              </c:strCache>
            </c:strRef>
          </c:cat>
          <c:val>
            <c:numRef>
              <c:f>'Net Income'!$C$16:$N$16</c:f>
              <c:numCache>
                <c:formatCode>_(* #,##0_);_(* \(#,##0\);_(* "-"??_);_(@_)</c:formatCode>
                <c:ptCount val="7"/>
                <c:pt idx="0">
                  <c:v>435276.9</c:v>
                </c:pt>
                <c:pt idx="1">
                  <c:v>404345</c:v>
                </c:pt>
                <c:pt idx="2">
                  <c:v>646215</c:v>
                </c:pt>
                <c:pt idx="3">
                  <c:v>635103</c:v>
                </c:pt>
                <c:pt idx="4">
                  <c:v>651933</c:v>
                </c:pt>
                <c:pt idx="5">
                  <c:v>667280</c:v>
                </c:pt>
                <c:pt idx="6">
                  <c:v>573358.81666666665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1F-4C2D-B80E-2E7559657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9295816"/>
        <c:axId val="419297224"/>
      </c:lineChart>
      <c:catAx>
        <c:axId val="4192958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97224"/>
        <c:crosses val="autoZero"/>
        <c:auto val="1"/>
        <c:lblAlgn val="ctr"/>
        <c:lblOffset val="100"/>
        <c:noMultiLvlLbl val="0"/>
      </c:catAx>
      <c:valAx>
        <c:axId val="41929722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95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'Net Income'!$B$24</c:f>
              <c:strCache>
                <c:ptCount val="1"/>
                <c:pt idx="0">
                  <c:v>NET INCOME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'Net Income'!$C$21:$N$21</c:f>
              <c:strCach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Average</c:v>
                </c:pt>
              </c:strCache>
            </c:strRef>
          </c:cat>
          <c:val>
            <c:numRef>
              <c:f>'Net Income'!$C$24:$N$24</c:f>
              <c:numCache>
                <c:formatCode>_(* #,##0_);_(* \(#,##0\);_(* "-"??_);_(@_)</c:formatCode>
                <c:ptCount val="7"/>
                <c:pt idx="0">
                  <c:v>360663.83999999939</c:v>
                </c:pt>
                <c:pt idx="1">
                  <c:v>391610</c:v>
                </c:pt>
                <c:pt idx="2">
                  <c:v>1148989</c:v>
                </c:pt>
                <c:pt idx="3">
                  <c:v>418255</c:v>
                </c:pt>
                <c:pt idx="4">
                  <c:v>458827</c:v>
                </c:pt>
                <c:pt idx="5">
                  <c:v>248027</c:v>
                </c:pt>
                <c:pt idx="6">
                  <c:v>504395.30666666658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73-4106-BF93-EC9714B8270B}"/>
            </c:ext>
          </c:extLst>
        </c:ser>
        <c:ser>
          <c:idx val="1"/>
          <c:order val="1"/>
          <c:tx>
            <c:strRef>
              <c:f>'Net Income'!$B$25</c:f>
              <c:strCache>
                <c:ptCount val="1"/>
                <c:pt idx="0">
                  <c:v>Depreciation</c:v>
                </c:pt>
              </c:strCache>
            </c:strRef>
          </c:tx>
          <c:spPr>
            <a:ln w="34925" cap="rnd">
              <a:solidFill>
                <a:srgbClr val="FEB52B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'Net Income'!$C$21:$N$21</c:f>
              <c:strCach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Average</c:v>
                </c:pt>
              </c:strCache>
            </c:strRef>
          </c:cat>
          <c:val>
            <c:numRef>
              <c:f>'Net Income'!$C$25:$N$25</c:f>
              <c:numCache>
                <c:formatCode>_(* #,##0_);_(* \(#,##0\);_(* "-"??_);_(@_)</c:formatCode>
                <c:ptCount val="7"/>
                <c:pt idx="0">
                  <c:v>2201411.3200000003</c:v>
                </c:pt>
                <c:pt idx="1">
                  <c:v>2183288</c:v>
                </c:pt>
                <c:pt idx="2">
                  <c:v>1916170</c:v>
                </c:pt>
                <c:pt idx="3">
                  <c:v>1971936</c:v>
                </c:pt>
                <c:pt idx="4">
                  <c:v>1898130</c:v>
                </c:pt>
                <c:pt idx="5">
                  <c:v>1924260</c:v>
                </c:pt>
                <c:pt idx="6">
                  <c:v>2015865.8866666667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73-4106-BF93-EC9714B82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9014024"/>
        <c:axId val="419013320"/>
      </c:lineChart>
      <c:catAx>
        <c:axId val="419014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013320"/>
        <c:crosses val="autoZero"/>
        <c:auto val="1"/>
        <c:lblAlgn val="ctr"/>
        <c:lblOffset val="100"/>
        <c:noMultiLvlLbl val="0"/>
      </c:catAx>
      <c:valAx>
        <c:axId val="419013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014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'Net Income'!$B$33</c:f>
              <c:strCache>
                <c:ptCount val="1"/>
                <c:pt idx="0">
                  <c:v>NET INCOME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'Net Income'!$C$30:$N$30</c:f>
              <c:strCach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Average</c:v>
                </c:pt>
              </c:strCache>
            </c:strRef>
          </c:cat>
          <c:val>
            <c:numRef>
              <c:f>'Net Income'!$C$33:$N$33</c:f>
              <c:numCache>
                <c:formatCode>_(* #,##0_);_(* \(#,##0\);_(* "-"??_);_(@_)</c:formatCode>
                <c:ptCount val="7"/>
                <c:pt idx="0">
                  <c:v>197286.10000000015</c:v>
                </c:pt>
                <c:pt idx="1">
                  <c:v>249815</c:v>
                </c:pt>
                <c:pt idx="2">
                  <c:v>201252</c:v>
                </c:pt>
                <c:pt idx="3">
                  <c:v>238499</c:v>
                </c:pt>
                <c:pt idx="4">
                  <c:v>258816</c:v>
                </c:pt>
                <c:pt idx="5">
                  <c:v>136248</c:v>
                </c:pt>
                <c:pt idx="6">
                  <c:v>213652.68333333335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07-41C4-87F7-1320B1B6A061}"/>
            </c:ext>
          </c:extLst>
        </c:ser>
        <c:ser>
          <c:idx val="1"/>
          <c:order val="1"/>
          <c:tx>
            <c:strRef>
              <c:f>'Net Income'!$B$34</c:f>
              <c:strCache>
                <c:ptCount val="1"/>
                <c:pt idx="0">
                  <c:v>Depreciation</c:v>
                </c:pt>
              </c:strCache>
            </c:strRef>
          </c:tx>
          <c:spPr>
            <a:ln w="22225" cap="rnd">
              <a:solidFill>
                <a:srgbClr val="FEB52B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'Net Income'!$C$30:$N$30</c:f>
              <c:strCach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Average</c:v>
                </c:pt>
              </c:strCache>
            </c:strRef>
          </c:cat>
          <c:val>
            <c:numRef>
              <c:f>'Net Income'!$C$34:$N$34</c:f>
              <c:numCache>
                <c:formatCode>_(* #,##0_);_(* \(#,##0\);_(* "-"??_);_(@_)</c:formatCode>
                <c:ptCount val="7"/>
                <c:pt idx="0">
                  <c:v>243179.55</c:v>
                </c:pt>
                <c:pt idx="1">
                  <c:v>252229</c:v>
                </c:pt>
                <c:pt idx="2">
                  <c:v>259560</c:v>
                </c:pt>
                <c:pt idx="3">
                  <c:v>274357</c:v>
                </c:pt>
                <c:pt idx="4">
                  <c:v>353067</c:v>
                </c:pt>
                <c:pt idx="5">
                  <c:v>352164</c:v>
                </c:pt>
                <c:pt idx="6">
                  <c:v>289092.75833333336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07-41C4-87F7-1320B1B6A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0870640"/>
        <c:axId val="980869584"/>
      </c:lineChart>
      <c:catAx>
        <c:axId val="9808706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869584"/>
        <c:crosses val="autoZero"/>
        <c:auto val="1"/>
        <c:lblAlgn val="ctr"/>
        <c:lblOffset val="100"/>
        <c:noMultiLvlLbl val="0"/>
      </c:catAx>
      <c:valAx>
        <c:axId val="9808695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87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'Net Income'!$B$42</c:f>
              <c:strCache>
                <c:ptCount val="1"/>
                <c:pt idx="0">
                  <c:v>NET INCOME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'Net Income'!$C$39:$N$39</c:f>
              <c:strCach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Average</c:v>
                </c:pt>
              </c:strCache>
            </c:strRef>
          </c:cat>
          <c:val>
            <c:numRef>
              <c:f>'Net Income'!$C$42:$N$42</c:f>
              <c:numCache>
                <c:formatCode>_(* #,##0_);_(* \(#,##0\);_(* "-"??_);_(@_)</c:formatCode>
                <c:ptCount val="7"/>
                <c:pt idx="0">
                  <c:v>1066.0799999999581</c:v>
                </c:pt>
                <c:pt idx="1">
                  <c:v>-102075</c:v>
                </c:pt>
                <c:pt idx="2">
                  <c:v>232128</c:v>
                </c:pt>
                <c:pt idx="3">
                  <c:v>277124</c:v>
                </c:pt>
                <c:pt idx="4">
                  <c:v>253984</c:v>
                </c:pt>
                <c:pt idx="5">
                  <c:v>141356</c:v>
                </c:pt>
                <c:pt idx="6">
                  <c:v>133930.51333333334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6B-41B3-9152-A14D013AEA9E}"/>
            </c:ext>
          </c:extLst>
        </c:ser>
        <c:ser>
          <c:idx val="1"/>
          <c:order val="1"/>
          <c:tx>
            <c:strRef>
              <c:f>'Net Income'!$B$43</c:f>
              <c:strCache>
                <c:ptCount val="1"/>
                <c:pt idx="0">
                  <c:v>Depreciation</c:v>
                </c:pt>
              </c:strCache>
            </c:strRef>
          </c:tx>
          <c:spPr>
            <a:ln w="22225" cap="rnd">
              <a:solidFill>
                <a:srgbClr val="FEB52B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'Net Income'!$C$39:$N$39</c:f>
              <c:strCach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Average</c:v>
                </c:pt>
              </c:strCache>
            </c:strRef>
          </c:cat>
          <c:val>
            <c:numRef>
              <c:f>'Net Income'!$C$43:$N$43</c:f>
              <c:numCache>
                <c:formatCode>_(* #,##0_);_(* \(#,##0\);_(* "-"??_);_(@_)</c:formatCode>
                <c:ptCount val="7"/>
                <c:pt idx="0">
                  <c:v>99234</c:v>
                </c:pt>
                <c:pt idx="1">
                  <c:v>76132</c:v>
                </c:pt>
                <c:pt idx="2">
                  <c:v>259560</c:v>
                </c:pt>
                <c:pt idx="3">
                  <c:v>274357</c:v>
                </c:pt>
                <c:pt idx="4">
                  <c:v>353067</c:v>
                </c:pt>
                <c:pt idx="5">
                  <c:v>352164</c:v>
                </c:pt>
                <c:pt idx="6">
                  <c:v>235752.33333333334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6B-41B3-9152-A14D013AE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635144"/>
        <c:axId val="333635848"/>
      </c:lineChart>
      <c:catAx>
        <c:axId val="3336351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635848"/>
        <c:crosses val="autoZero"/>
        <c:auto val="1"/>
        <c:lblAlgn val="ctr"/>
        <c:lblOffset val="100"/>
        <c:noMultiLvlLbl val="0"/>
      </c:catAx>
      <c:valAx>
        <c:axId val="3336358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635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A3B1B-FD92-45E4-B0BA-3104A3D93BC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31E9CF-391B-4512-A015-9DFB65B6761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March 14</a:t>
          </a:r>
          <a:r>
            <a:rPr lang="en-US" baseline="30000" dirty="0"/>
            <a:t>th</a:t>
          </a:r>
          <a:r>
            <a:rPr lang="en-US" dirty="0"/>
            <a:t> – Work Session on Borough Rates</a:t>
          </a:r>
        </a:p>
      </dgm:t>
    </dgm:pt>
    <dgm:pt modelId="{677B3B5F-8031-433B-BA96-C1017958798F}" type="parTrans" cxnId="{B2282B83-E8BC-4999-A54E-DBE6A2AAF62B}">
      <dgm:prSet/>
      <dgm:spPr/>
      <dgm:t>
        <a:bodyPr/>
        <a:lstStyle/>
        <a:p>
          <a:endParaRPr lang="en-US"/>
        </a:p>
      </dgm:t>
    </dgm:pt>
    <dgm:pt modelId="{2A7EA64C-2A7D-4E36-B5A0-DFF674A155F8}" type="sibTrans" cxnId="{B2282B83-E8BC-4999-A54E-DBE6A2AAF62B}">
      <dgm:prSet/>
      <dgm:spPr/>
      <dgm:t>
        <a:bodyPr/>
        <a:lstStyle/>
        <a:p>
          <a:endParaRPr lang="en-US"/>
        </a:p>
      </dgm:t>
    </dgm:pt>
    <dgm:pt modelId="{B77DCBED-7184-4D5A-A203-031B1C675410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March 28</a:t>
          </a:r>
          <a:r>
            <a:rPr lang="en-US" baseline="30000" dirty="0"/>
            <a:t>th</a:t>
          </a:r>
          <a:r>
            <a:rPr lang="en-US" dirty="0"/>
            <a:t> – Approval of Borough Rate Schedule</a:t>
          </a:r>
        </a:p>
      </dgm:t>
    </dgm:pt>
    <dgm:pt modelId="{F38E5CC8-D9A6-4773-8FB0-807C95FEF3D5}" type="parTrans" cxnId="{6528486C-EE31-4060-AD90-D16595C01D71}">
      <dgm:prSet/>
      <dgm:spPr/>
      <dgm:t>
        <a:bodyPr/>
        <a:lstStyle/>
        <a:p>
          <a:endParaRPr lang="en-US"/>
        </a:p>
      </dgm:t>
    </dgm:pt>
    <dgm:pt modelId="{44CA4127-A9B1-4D80-9D22-970BF2A3F246}" type="sibTrans" cxnId="{6528486C-EE31-4060-AD90-D16595C01D71}">
      <dgm:prSet/>
      <dgm:spPr/>
      <dgm:t>
        <a:bodyPr/>
        <a:lstStyle/>
        <a:p>
          <a:endParaRPr lang="en-US"/>
        </a:p>
      </dgm:t>
    </dgm:pt>
    <dgm:pt modelId="{8A0DEC14-6D7E-4E8D-9965-976E2C3FA8F8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March – May Budget Development</a:t>
          </a:r>
        </a:p>
      </dgm:t>
    </dgm:pt>
    <dgm:pt modelId="{9DFF7BF3-F434-4EDC-B1E9-2C9C415FEF06}" type="parTrans" cxnId="{4EB27FC3-CD91-4E21-8682-75AF6372FEE4}">
      <dgm:prSet/>
      <dgm:spPr/>
      <dgm:t>
        <a:bodyPr/>
        <a:lstStyle/>
        <a:p>
          <a:endParaRPr lang="en-US"/>
        </a:p>
      </dgm:t>
    </dgm:pt>
    <dgm:pt modelId="{7BC29921-B36B-48B2-95D1-CAE9C474A95D}" type="sibTrans" cxnId="{4EB27FC3-CD91-4E21-8682-75AF6372FEE4}">
      <dgm:prSet/>
      <dgm:spPr/>
      <dgm:t>
        <a:bodyPr/>
        <a:lstStyle/>
        <a:p>
          <a:endParaRPr lang="en-US"/>
        </a:p>
      </dgm:t>
    </dgm:pt>
    <dgm:pt modelId="{8E1CF15E-888F-4B09-AA62-8C5430884BF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June 13</a:t>
          </a:r>
          <a:r>
            <a:rPr lang="en-US" baseline="30000" dirty="0"/>
            <a:t>th</a:t>
          </a:r>
          <a:r>
            <a:rPr lang="en-US" dirty="0"/>
            <a:t> – Budget Adopted </a:t>
          </a:r>
        </a:p>
      </dgm:t>
    </dgm:pt>
    <dgm:pt modelId="{039D3846-9723-4998-B496-679EBEC15DFD}" type="parTrans" cxnId="{955F4614-73D9-41B9-AE74-C2AE0E20E0E4}">
      <dgm:prSet/>
      <dgm:spPr/>
      <dgm:t>
        <a:bodyPr/>
        <a:lstStyle/>
        <a:p>
          <a:endParaRPr lang="en-US"/>
        </a:p>
      </dgm:t>
    </dgm:pt>
    <dgm:pt modelId="{26C72E96-C4DA-441E-9B99-294178E8CB31}" type="sibTrans" cxnId="{955F4614-73D9-41B9-AE74-C2AE0E20E0E4}">
      <dgm:prSet/>
      <dgm:spPr/>
      <dgm:t>
        <a:bodyPr/>
        <a:lstStyle/>
        <a:p>
          <a:endParaRPr lang="en-US"/>
        </a:p>
      </dgm:t>
    </dgm:pt>
    <dgm:pt modelId="{77C1801A-1A6A-4D93-A0C4-DDE990B6E6E3}" type="pres">
      <dgm:prSet presAssocID="{963A3B1B-FD92-45E4-B0BA-3104A3D93BCE}" presName="arrowDiagram" presStyleCnt="0">
        <dgm:presLayoutVars>
          <dgm:chMax val="5"/>
          <dgm:dir/>
          <dgm:resizeHandles val="exact"/>
        </dgm:presLayoutVars>
      </dgm:prSet>
      <dgm:spPr/>
    </dgm:pt>
    <dgm:pt modelId="{F968775D-57B5-41C2-9AED-2F1EE53D837F}" type="pres">
      <dgm:prSet presAssocID="{963A3B1B-FD92-45E4-B0BA-3104A3D93BCE}" presName="arrow" presStyleLbl="bgShp" presStyleIdx="0" presStyleCnt="1" custLinFactNeighborY="-6986"/>
      <dgm:spPr/>
    </dgm:pt>
    <dgm:pt modelId="{71B18F89-239D-4828-A2BE-1E0CBD83A84D}" type="pres">
      <dgm:prSet presAssocID="{963A3B1B-FD92-45E4-B0BA-3104A3D93BCE}" presName="arrowDiagram4" presStyleCnt="0"/>
      <dgm:spPr/>
    </dgm:pt>
    <dgm:pt modelId="{549252AA-997D-4F73-9CDF-55F3BAD8F8DD}" type="pres">
      <dgm:prSet presAssocID="{8A31E9CF-391B-4512-A015-9DFB65B67615}" presName="bullet4a" presStyleLbl="node1" presStyleIdx="0" presStyleCnt="4"/>
      <dgm:spPr/>
    </dgm:pt>
    <dgm:pt modelId="{EF722E9D-DD9A-4207-B6B6-8AB2D865804D}" type="pres">
      <dgm:prSet presAssocID="{8A31E9CF-391B-4512-A015-9DFB65B67615}" presName="textBox4a" presStyleLbl="revTx" presStyleIdx="0" presStyleCnt="4" custScaleY="91995">
        <dgm:presLayoutVars>
          <dgm:bulletEnabled val="1"/>
        </dgm:presLayoutVars>
      </dgm:prSet>
      <dgm:spPr/>
    </dgm:pt>
    <dgm:pt modelId="{705524B9-1117-4729-81E3-19C4713F1CAA}" type="pres">
      <dgm:prSet presAssocID="{B77DCBED-7184-4D5A-A203-031B1C675410}" presName="bullet4b" presStyleLbl="node1" presStyleIdx="1" presStyleCnt="4"/>
      <dgm:spPr/>
    </dgm:pt>
    <dgm:pt modelId="{E9F6476A-A9C5-41C6-B0A6-568C88E32BA4}" type="pres">
      <dgm:prSet presAssocID="{B77DCBED-7184-4D5A-A203-031B1C675410}" presName="textBox4b" presStyleLbl="revTx" presStyleIdx="1" presStyleCnt="4" custScaleY="43365" custLinFactNeighborX="-6615" custLinFactNeighborY="-24439">
        <dgm:presLayoutVars>
          <dgm:bulletEnabled val="1"/>
        </dgm:presLayoutVars>
      </dgm:prSet>
      <dgm:spPr/>
    </dgm:pt>
    <dgm:pt modelId="{7B8FA87C-57FE-4A04-BF1E-41C77800751C}" type="pres">
      <dgm:prSet presAssocID="{8A0DEC14-6D7E-4E8D-9965-976E2C3FA8F8}" presName="bullet4c" presStyleLbl="node1" presStyleIdx="2" presStyleCnt="4"/>
      <dgm:spPr/>
    </dgm:pt>
    <dgm:pt modelId="{A069513B-5916-45DD-9E12-4543EF192561}" type="pres">
      <dgm:prSet presAssocID="{8A0DEC14-6D7E-4E8D-9965-976E2C3FA8F8}" presName="textBox4c" presStyleLbl="revTx" presStyleIdx="2" presStyleCnt="4" custScaleX="93782" custScaleY="31186" custLinFactNeighborX="-12287" custLinFactNeighborY="-29090">
        <dgm:presLayoutVars>
          <dgm:bulletEnabled val="1"/>
        </dgm:presLayoutVars>
      </dgm:prSet>
      <dgm:spPr/>
    </dgm:pt>
    <dgm:pt modelId="{5B7E3EC7-D4C0-4B87-A957-A707A6FEC45B}" type="pres">
      <dgm:prSet presAssocID="{8E1CF15E-888F-4B09-AA62-8C5430884BF2}" presName="bullet4d" presStyleLbl="node1" presStyleIdx="3" presStyleCnt="4"/>
      <dgm:spPr/>
    </dgm:pt>
    <dgm:pt modelId="{68E41745-C298-47CB-98DA-0BF5A30CE17D}" type="pres">
      <dgm:prSet presAssocID="{8E1CF15E-888F-4B09-AA62-8C5430884BF2}" presName="textBox4d" presStyleLbl="revTx" presStyleIdx="3" presStyleCnt="4" custAng="10800000" custFlipVert="1" custScaleX="85236" custScaleY="21519" custLinFactNeighborX="-41160" custLinFactNeighborY="-34356">
        <dgm:presLayoutVars>
          <dgm:bulletEnabled val="1"/>
        </dgm:presLayoutVars>
      </dgm:prSet>
      <dgm:spPr/>
    </dgm:pt>
  </dgm:ptLst>
  <dgm:cxnLst>
    <dgm:cxn modelId="{32161108-8DBE-4FD4-AEFE-B209B027E118}" type="presOf" srcId="{8E1CF15E-888F-4B09-AA62-8C5430884BF2}" destId="{68E41745-C298-47CB-98DA-0BF5A30CE17D}" srcOrd="0" destOrd="0" presId="urn:microsoft.com/office/officeart/2005/8/layout/arrow2"/>
    <dgm:cxn modelId="{DEF5A30A-CB36-45C5-9C11-C02D0731E173}" type="presOf" srcId="{963A3B1B-FD92-45E4-B0BA-3104A3D93BCE}" destId="{77C1801A-1A6A-4D93-A0C4-DDE990B6E6E3}" srcOrd="0" destOrd="0" presId="urn:microsoft.com/office/officeart/2005/8/layout/arrow2"/>
    <dgm:cxn modelId="{955F4614-73D9-41B9-AE74-C2AE0E20E0E4}" srcId="{963A3B1B-FD92-45E4-B0BA-3104A3D93BCE}" destId="{8E1CF15E-888F-4B09-AA62-8C5430884BF2}" srcOrd="3" destOrd="0" parTransId="{039D3846-9723-4998-B496-679EBEC15DFD}" sibTransId="{26C72E96-C4DA-441E-9B99-294178E8CB31}"/>
    <dgm:cxn modelId="{D438592F-9DD3-41BF-B0DD-301CD9AD34EE}" type="presOf" srcId="{8A0DEC14-6D7E-4E8D-9965-976E2C3FA8F8}" destId="{A069513B-5916-45DD-9E12-4543EF192561}" srcOrd="0" destOrd="0" presId="urn:microsoft.com/office/officeart/2005/8/layout/arrow2"/>
    <dgm:cxn modelId="{6528486C-EE31-4060-AD90-D16595C01D71}" srcId="{963A3B1B-FD92-45E4-B0BA-3104A3D93BCE}" destId="{B77DCBED-7184-4D5A-A203-031B1C675410}" srcOrd="1" destOrd="0" parTransId="{F38E5CC8-D9A6-4773-8FB0-807C95FEF3D5}" sibTransId="{44CA4127-A9B1-4D80-9D22-970BF2A3F246}"/>
    <dgm:cxn modelId="{B2282B83-E8BC-4999-A54E-DBE6A2AAF62B}" srcId="{963A3B1B-FD92-45E4-B0BA-3104A3D93BCE}" destId="{8A31E9CF-391B-4512-A015-9DFB65B67615}" srcOrd="0" destOrd="0" parTransId="{677B3B5F-8031-433B-BA96-C1017958798F}" sibTransId="{2A7EA64C-2A7D-4E36-B5A0-DFF674A155F8}"/>
    <dgm:cxn modelId="{AECB6BB7-09DE-4E7E-989A-D9E3A0C3829C}" type="presOf" srcId="{B77DCBED-7184-4D5A-A203-031B1C675410}" destId="{E9F6476A-A9C5-41C6-B0A6-568C88E32BA4}" srcOrd="0" destOrd="0" presId="urn:microsoft.com/office/officeart/2005/8/layout/arrow2"/>
    <dgm:cxn modelId="{4EB27FC3-CD91-4E21-8682-75AF6372FEE4}" srcId="{963A3B1B-FD92-45E4-B0BA-3104A3D93BCE}" destId="{8A0DEC14-6D7E-4E8D-9965-976E2C3FA8F8}" srcOrd="2" destOrd="0" parTransId="{9DFF7BF3-F434-4EDC-B1E9-2C9C415FEF06}" sibTransId="{7BC29921-B36B-48B2-95D1-CAE9C474A95D}"/>
    <dgm:cxn modelId="{C24111E6-7392-4781-A66B-8C57CFA8F425}" type="presOf" srcId="{8A31E9CF-391B-4512-A015-9DFB65B67615}" destId="{EF722E9D-DD9A-4207-B6B6-8AB2D865804D}" srcOrd="0" destOrd="0" presId="urn:microsoft.com/office/officeart/2005/8/layout/arrow2"/>
    <dgm:cxn modelId="{734A20EE-3B53-4CE5-97E9-B2F85A0959C6}" type="presParOf" srcId="{77C1801A-1A6A-4D93-A0C4-DDE990B6E6E3}" destId="{F968775D-57B5-41C2-9AED-2F1EE53D837F}" srcOrd="0" destOrd="0" presId="urn:microsoft.com/office/officeart/2005/8/layout/arrow2"/>
    <dgm:cxn modelId="{4BEBB791-0BC7-4839-8096-C97E5F7D362E}" type="presParOf" srcId="{77C1801A-1A6A-4D93-A0C4-DDE990B6E6E3}" destId="{71B18F89-239D-4828-A2BE-1E0CBD83A84D}" srcOrd="1" destOrd="0" presId="urn:microsoft.com/office/officeart/2005/8/layout/arrow2"/>
    <dgm:cxn modelId="{34CD1227-DA1B-4639-8309-6D5A5E32CCC5}" type="presParOf" srcId="{71B18F89-239D-4828-A2BE-1E0CBD83A84D}" destId="{549252AA-997D-4F73-9CDF-55F3BAD8F8DD}" srcOrd="0" destOrd="0" presId="urn:microsoft.com/office/officeart/2005/8/layout/arrow2"/>
    <dgm:cxn modelId="{9A50EE6F-C6BB-4AB1-85C8-00A5C6E0A5F3}" type="presParOf" srcId="{71B18F89-239D-4828-A2BE-1E0CBD83A84D}" destId="{EF722E9D-DD9A-4207-B6B6-8AB2D865804D}" srcOrd="1" destOrd="0" presId="urn:microsoft.com/office/officeart/2005/8/layout/arrow2"/>
    <dgm:cxn modelId="{C1807D7F-1393-4603-9BE9-3A3D99D0516B}" type="presParOf" srcId="{71B18F89-239D-4828-A2BE-1E0CBD83A84D}" destId="{705524B9-1117-4729-81E3-19C4713F1CAA}" srcOrd="2" destOrd="0" presId="urn:microsoft.com/office/officeart/2005/8/layout/arrow2"/>
    <dgm:cxn modelId="{0F5B4C7B-6675-4481-953F-F3D6D3E25C83}" type="presParOf" srcId="{71B18F89-239D-4828-A2BE-1E0CBD83A84D}" destId="{E9F6476A-A9C5-41C6-B0A6-568C88E32BA4}" srcOrd="3" destOrd="0" presId="urn:microsoft.com/office/officeart/2005/8/layout/arrow2"/>
    <dgm:cxn modelId="{901EAA68-CDC0-4758-8B63-109ABA0DE293}" type="presParOf" srcId="{71B18F89-239D-4828-A2BE-1E0CBD83A84D}" destId="{7B8FA87C-57FE-4A04-BF1E-41C77800751C}" srcOrd="4" destOrd="0" presId="urn:microsoft.com/office/officeart/2005/8/layout/arrow2"/>
    <dgm:cxn modelId="{9D6CADD2-F6CE-4CA9-BCB4-93511C164E6D}" type="presParOf" srcId="{71B18F89-239D-4828-A2BE-1E0CBD83A84D}" destId="{A069513B-5916-45DD-9E12-4543EF192561}" srcOrd="5" destOrd="0" presId="urn:microsoft.com/office/officeart/2005/8/layout/arrow2"/>
    <dgm:cxn modelId="{64CC915A-42B2-4AD7-A086-78BA6916F660}" type="presParOf" srcId="{71B18F89-239D-4828-A2BE-1E0CBD83A84D}" destId="{5B7E3EC7-D4C0-4B87-A957-A707A6FEC45B}" srcOrd="6" destOrd="0" presId="urn:microsoft.com/office/officeart/2005/8/layout/arrow2"/>
    <dgm:cxn modelId="{C7337AC2-776B-4A0F-9E5D-B1325DA9D14E}" type="presParOf" srcId="{71B18F89-239D-4828-A2BE-1E0CBD83A84D}" destId="{68E41745-C298-47CB-98DA-0BF5A30CE17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9D72F2-2F50-4C00-97F4-65583F0743C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0E86865-3F0E-43D2-BA79-F4330E4DD8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Depreciation</a:t>
          </a:r>
          <a:r>
            <a:rPr lang="en-US" dirty="0"/>
            <a:t> represents the estimated reduction in value of fixed assets (i.e., buildings, equipment, infrastructure, etc.) within a fiscal year.</a:t>
          </a:r>
        </a:p>
      </dgm:t>
    </dgm:pt>
    <dgm:pt modelId="{CDFEE121-D287-46E7-9343-E285DB3FD7B9}" type="parTrans" cxnId="{D3AF541C-A21F-496E-BD2A-04E0675936B6}">
      <dgm:prSet/>
      <dgm:spPr/>
      <dgm:t>
        <a:bodyPr/>
        <a:lstStyle/>
        <a:p>
          <a:endParaRPr lang="en-US"/>
        </a:p>
      </dgm:t>
    </dgm:pt>
    <dgm:pt modelId="{9EE83129-68DD-42F0-A7C6-D192E952EF82}" type="sibTrans" cxnId="{D3AF541C-A21F-496E-BD2A-04E0675936B6}">
      <dgm:prSet/>
      <dgm:spPr/>
      <dgm:t>
        <a:bodyPr/>
        <a:lstStyle/>
        <a:p>
          <a:endParaRPr lang="en-US"/>
        </a:p>
      </dgm:t>
    </dgm:pt>
    <dgm:pt modelId="{83379A66-06C1-48F8-822D-2305B5B52E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Accumulated Depreciation </a:t>
          </a:r>
          <a:r>
            <a:rPr lang="en-US" dirty="0"/>
            <a:t>is the sum of depreciation that is carried over each fiscal period</a:t>
          </a:r>
        </a:p>
      </dgm:t>
    </dgm:pt>
    <dgm:pt modelId="{20403625-B273-429F-9B53-996F6F15A3FB}" type="parTrans" cxnId="{A1DB996B-4BE8-4930-94F9-775CF91A6AA1}">
      <dgm:prSet/>
      <dgm:spPr/>
      <dgm:t>
        <a:bodyPr/>
        <a:lstStyle/>
        <a:p>
          <a:endParaRPr lang="en-US"/>
        </a:p>
      </dgm:t>
    </dgm:pt>
    <dgm:pt modelId="{A3461789-834C-4C19-BD79-BBE9A350A38E}" type="sibTrans" cxnId="{A1DB996B-4BE8-4930-94F9-775CF91A6AA1}">
      <dgm:prSet/>
      <dgm:spPr/>
      <dgm:t>
        <a:bodyPr/>
        <a:lstStyle/>
        <a:p>
          <a:endParaRPr lang="en-US"/>
        </a:p>
      </dgm:t>
    </dgm:pt>
    <dgm:pt modelId="{1B27CBAA-AF45-4EA8-8F64-57EE695F04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Fixed Assets – A/D = BV of Assets</a:t>
          </a:r>
        </a:p>
      </dgm:t>
    </dgm:pt>
    <dgm:pt modelId="{0074D4EF-7BD0-4268-96B8-043E92D73070}" type="parTrans" cxnId="{0EC3BF9F-A1D4-44E3-BC82-D838116E378E}">
      <dgm:prSet/>
      <dgm:spPr/>
      <dgm:t>
        <a:bodyPr/>
        <a:lstStyle/>
        <a:p>
          <a:endParaRPr lang="en-US"/>
        </a:p>
      </dgm:t>
    </dgm:pt>
    <dgm:pt modelId="{6656F576-CF75-4993-AB29-A31F9DCCED90}" type="sibTrans" cxnId="{0EC3BF9F-A1D4-44E3-BC82-D838116E378E}">
      <dgm:prSet/>
      <dgm:spPr/>
      <dgm:t>
        <a:bodyPr/>
        <a:lstStyle/>
        <a:p>
          <a:endParaRPr lang="en-US"/>
        </a:p>
      </dgm:t>
    </dgm:pt>
    <dgm:pt modelId="{7FDD314E-55F5-4DA6-A127-9D05FA7079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Depreciation is a useful tool to understand if our operations are sustainable</a:t>
          </a:r>
        </a:p>
      </dgm:t>
    </dgm:pt>
    <dgm:pt modelId="{C54F1A0F-CAD6-4FFC-9357-4B6C340F4A94}" type="parTrans" cxnId="{4097B6AB-A628-43FF-BF2A-60A0BD7B59C3}">
      <dgm:prSet/>
      <dgm:spPr/>
      <dgm:t>
        <a:bodyPr/>
        <a:lstStyle/>
        <a:p>
          <a:endParaRPr lang="en-US"/>
        </a:p>
      </dgm:t>
    </dgm:pt>
    <dgm:pt modelId="{D996C77E-DED6-4B13-B24A-B8AE0C2F791E}" type="sibTrans" cxnId="{4097B6AB-A628-43FF-BF2A-60A0BD7B59C3}">
      <dgm:prSet/>
      <dgm:spPr/>
      <dgm:t>
        <a:bodyPr/>
        <a:lstStyle/>
        <a:p>
          <a:endParaRPr lang="en-US"/>
        </a:p>
      </dgm:t>
    </dgm:pt>
    <dgm:pt modelId="{76418F24-5502-49EC-BDCC-4AA91D9C1BC9}" type="pres">
      <dgm:prSet presAssocID="{249D72F2-2F50-4C00-97F4-65583F0743CF}" presName="root" presStyleCnt="0">
        <dgm:presLayoutVars>
          <dgm:dir/>
          <dgm:resizeHandles val="exact"/>
        </dgm:presLayoutVars>
      </dgm:prSet>
      <dgm:spPr/>
    </dgm:pt>
    <dgm:pt modelId="{B14FB250-91EA-4421-A44E-ED71180307BA}" type="pres">
      <dgm:prSet presAssocID="{40E86865-3F0E-43D2-BA79-F4330E4DD898}" presName="compNode" presStyleCnt="0"/>
      <dgm:spPr/>
    </dgm:pt>
    <dgm:pt modelId="{AC07080A-1C79-47ED-BF64-DFC9DAD46951}" type="pres">
      <dgm:prSet presAssocID="{40E86865-3F0E-43D2-BA79-F4330E4DD898}" presName="bgRect" presStyleLbl="bgShp" presStyleIdx="0" presStyleCnt="4" custScaleY="118700"/>
      <dgm:spPr/>
    </dgm:pt>
    <dgm:pt modelId="{0B9F0D57-2F94-49F6-AE02-35EFEE64BAC9}" type="pres">
      <dgm:prSet presAssocID="{40E86865-3F0E-43D2-BA79-F4330E4DD89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C81812A6-482F-4381-BE04-6F5E57DD0823}" type="pres">
      <dgm:prSet presAssocID="{40E86865-3F0E-43D2-BA79-F4330E4DD898}" presName="spaceRect" presStyleCnt="0"/>
      <dgm:spPr/>
    </dgm:pt>
    <dgm:pt modelId="{D5A9FF3F-6770-4867-BA88-98E79B802F50}" type="pres">
      <dgm:prSet presAssocID="{40E86865-3F0E-43D2-BA79-F4330E4DD898}" presName="parTx" presStyleLbl="revTx" presStyleIdx="0" presStyleCnt="4">
        <dgm:presLayoutVars>
          <dgm:chMax val="0"/>
          <dgm:chPref val="0"/>
        </dgm:presLayoutVars>
      </dgm:prSet>
      <dgm:spPr/>
    </dgm:pt>
    <dgm:pt modelId="{F6F02EFB-1AAE-4B75-A43D-626651B8934B}" type="pres">
      <dgm:prSet presAssocID="{9EE83129-68DD-42F0-A7C6-D192E952EF82}" presName="sibTrans" presStyleCnt="0"/>
      <dgm:spPr/>
    </dgm:pt>
    <dgm:pt modelId="{4290300A-43D0-4277-A243-678F7FFF2E4B}" type="pres">
      <dgm:prSet presAssocID="{83379A66-06C1-48F8-822D-2305B5B52EBA}" presName="compNode" presStyleCnt="0"/>
      <dgm:spPr/>
    </dgm:pt>
    <dgm:pt modelId="{EAFF17AC-BC6F-451F-BCA0-6CC4D3C89F5F}" type="pres">
      <dgm:prSet presAssocID="{83379A66-06C1-48F8-822D-2305B5B52EBA}" presName="bgRect" presStyleLbl="bgShp" presStyleIdx="1" presStyleCnt="4"/>
      <dgm:spPr/>
    </dgm:pt>
    <dgm:pt modelId="{763D2636-BDA6-47B4-80E1-1D4438FC5EA0}" type="pres">
      <dgm:prSet presAssocID="{83379A66-06C1-48F8-822D-2305B5B52EB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9B04027-A3B1-4AFC-AD62-14655E4709FF}" type="pres">
      <dgm:prSet presAssocID="{83379A66-06C1-48F8-822D-2305B5B52EBA}" presName="spaceRect" presStyleCnt="0"/>
      <dgm:spPr/>
    </dgm:pt>
    <dgm:pt modelId="{F179F462-1017-4353-9B73-753AA45DE5A7}" type="pres">
      <dgm:prSet presAssocID="{83379A66-06C1-48F8-822D-2305B5B52EBA}" presName="parTx" presStyleLbl="revTx" presStyleIdx="1" presStyleCnt="4">
        <dgm:presLayoutVars>
          <dgm:chMax val="0"/>
          <dgm:chPref val="0"/>
        </dgm:presLayoutVars>
      </dgm:prSet>
      <dgm:spPr/>
    </dgm:pt>
    <dgm:pt modelId="{DAE7AA3B-69E0-4390-97D9-A4C19B43F508}" type="pres">
      <dgm:prSet presAssocID="{A3461789-834C-4C19-BD79-BBE9A350A38E}" presName="sibTrans" presStyleCnt="0"/>
      <dgm:spPr/>
    </dgm:pt>
    <dgm:pt modelId="{DD466476-E479-40DF-9F38-E5C3303A5708}" type="pres">
      <dgm:prSet presAssocID="{1B27CBAA-AF45-4EA8-8F64-57EE695F04B5}" presName="compNode" presStyleCnt="0"/>
      <dgm:spPr/>
    </dgm:pt>
    <dgm:pt modelId="{4FB53DA8-2D13-491C-A22E-341D657E0DAF}" type="pres">
      <dgm:prSet presAssocID="{1B27CBAA-AF45-4EA8-8F64-57EE695F04B5}" presName="bgRect" presStyleLbl="bgShp" presStyleIdx="2" presStyleCnt="4"/>
      <dgm:spPr/>
    </dgm:pt>
    <dgm:pt modelId="{0C80F66F-F6CC-43D3-B776-F27C9E6918BD}" type="pres">
      <dgm:prSet presAssocID="{1B27CBAA-AF45-4EA8-8F64-57EE695F04B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ld bars"/>
        </a:ext>
      </dgm:extLst>
    </dgm:pt>
    <dgm:pt modelId="{F5A6605D-0FE2-4B53-88D1-E31FB51E6F97}" type="pres">
      <dgm:prSet presAssocID="{1B27CBAA-AF45-4EA8-8F64-57EE695F04B5}" presName="spaceRect" presStyleCnt="0"/>
      <dgm:spPr/>
    </dgm:pt>
    <dgm:pt modelId="{CF3B0EE7-BCA1-4959-B5A1-579EA7F36C07}" type="pres">
      <dgm:prSet presAssocID="{1B27CBAA-AF45-4EA8-8F64-57EE695F04B5}" presName="parTx" presStyleLbl="revTx" presStyleIdx="2" presStyleCnt="4">
        <dgm:presLayoutVars>
          <dgm:chMax val="0"/>
          <dgm:chPref val="0"/>
        </dgm:presLayoutVars>
      </dgm:prSet>
      <dgm:spPr/>
    </dgm:pt>
    <dgm:pt modelId="{23DE23D4-E1F3-458A-A85E-DF7DDE223CDA}" type="pres">
      <dgm:prSet presAssocID="{6656F576-CF75-4993-AB29-A31F9DCCED90}" presName="sibTrans" presStyleCnt="0"/>
      <dgm:spPr/>
    </dgm:pt>
    <dgm:pt modelId="{464BBED3-68B4-4F10-BB52-FF925A1FEFBF}" type="pres">
      <dgm:prSet presAssocID="{7FDD314E-55F5-4DA6-A127-9D05FA7079D5}" presName="compNode" presStyleCnt="0"/>
      <dgm:spPr/>
    </dgm:pt>
    <dgm:pt modelId="{4BD850C7-C7CF-42BA-9902-16592DEC3714}" type="pres">
      <dgm:prSet presAssocID="{7FDD314E-55F5-4DA6-A127-9D05FA7079D5}" presName="bgRect" presStyleLbl="bgShp" presStyleIdx="3" presStyleCnt="4"/>
      <dgm:spPr/>
    </dgm:pt>
    <dgm:pt modelId="{7C968BDE-0F27-46EE-BC66-D58102FC4306}" type="pres">
      <dgm:prSet presAssocID="{7FDD314E-55F5-4DA6-A127-9D05FA7079D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EFC2DCAF-3351-4581-BADF-A4B34B8D0450}" type="pres">
      <dgm:prSet presAssocID="{7FDD314E-55F5-4DA6-A127-9D05FA7079D5}" presName="spaceRect" presStyleCnt="0"/>
      <dgm:spPr/>
    </dgm:pt>
    <dgm:pt modelId="{48A977CE-98CC-48D4-9811-92D236115192}" type="pres">
      <dgm:prSet presAssocID="{7FDD314E-55F5-4DA6-A127-9D05FA7079D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3AF541C-A21F-496E-BD2A-04E0675936B6}" srcId="{249D72F2-2F50-4C00-97F4-65583F0743CF}" destId="{40E86865-3F0E-43D2-BA79-F4330E4DD898}" srcOrd="0" destOrd="0" parTransId="{CDFEE121-D287-46E7-9343-E285DB3FD7B9}" sibTransId="{9EE83129-68DD-42F0-A7C6-D192E952EF82}"/>
    <dgm:cxn modelId="{1C34EE24-FBF1-464C-976B-FF392AE0ACB8}" type="presOf" srcId="{1B27CBAA-AF45-4EA8-8F64-57EE695F04B5}" destId="{CF3B0EE7-BCA1-4959-B5A1-579EA7F36C07}" srcOrd="0" destOrd="0" presId="urn:microsoft.com/office/officeart/2018/2/layout/IconVerticalSolidList"/>
    <dgm:cxn modelId="{6C860136-A7A1-4CD6-AD54-10B0F216F976}" type="presOf" srcId="{7FDD314E-55F5-4DA6-A127-9D05FA7079D5}" destId="{48A977CE-98CC-48D4-9811-92D236115192}" srcOrd="0" destOrd="0" presId="urn:microsoft.com/office/officeart/2018/2/layout/IconVerticalSolidList"/>
    <dgm:cxn modelId="{48ADAD5D-5A9F-4602-A501-A4F49D9994B9}" type="presOf" srcId="{83379A66-06C1-48F8-822D-2305B5B52EBA}" destId="{F179F462-1017-4353-9B73-753AA45DE5A7}" srcOrd="0" destOrd="0" presId="urn:microsoft.com/office/officeart/2018/2/layout/IconVerticalSolidList"/>
    <dgm:cxn modelId="{A1DB996B-4BE8-4930-94F9-775CF91A6AA1}" srcId="{249D72F2-2F50-4C00-97F4-65583F0743CF}" destId="{83379A66-06C1-48F8-822D-2305B5B52EBA}" srcOrd="1" destOrd="0" parTransId="{20403625-B273-429F-9B53-996F6F15A3FB}" sibTransId="{A3461789-834C-4C19-BD79-BBE9A350A38E}"/>
    <dgm:cxn modelId="{3EAF277A-B878-4C1E-ADDE-AC242C68872C}" type="presOf" srcId="{249D72F2-2F50-4C00-97F4-65583F0743CF}" destId="{76418F24-5502-49EC-BDCC-4AA91D9C1BC9}" srcOrd="0" destOrd="0" presId="urn:microsoft.com/office/officeart/2018/2/layout/IconVerticalSolidList"/>
    <dgm:cxn modelId="{D7EB2086-D474-487B-9176-BB8B70770068}" type="presOf" srcId="{40E86865-3F0E-43D2-BA79-F4330E4DD898}" destId="{D5A9FF3F-6770-4867-BA88-98E79B802F50}" srcOrd="0" destOrd="0" presId="urn:microsoft.com/office/officeart/2018/2/layout/IconVerticalSolidList"/>
    <dgm:cxn modelId="{0EC3BF9F-A1D4-44E3-BC82-D838116E378E}" srcId="{249D72F2-2F50-4C00-97F4-65583F0743CF}" destId="{1B27CBAA-AF45-4EA8-8F64-57EE695F04B5}" srcOrd="2" destOrd="0" parTransId="{0074D4EF-7BD0-4268-96B8-043E92D73070}" sibTransId="{6656F576-CF75-4993-AB29-A31F9DCCED90}"/>
    <dgm:cxn modelId="{4097B6AB-A628-43FF-BF2A-60A0BD7B59C3}" srcId="{249D72F2-2F50-4C00-97F4-65583F0743CF}" destId="{7FDD314E-55F5-4DA6-A127-9D05FA7079D5}" srcOrd="3" destOrd="0" parTransId="{C54F1A0F-CAD6-4FFC-9357-4B6C340F4A94}" sibTransId="{D996C77E-DED6-4B13-B24A-B8AE0C2F791E}"/>
    <dgm:cxn modelId="{E94EE92F-2C12-4046-A962-5342E2631714}" type="presParOf" srcId="{76418F24-5502-49EC-BDCC-4AA91D9C1BC9}" destId="{B14FB250-91EA-4421-A44E-ED71180307BA}" srcOrd="0" destOrd="0" presId="urn:microsoft.com/office/officeart/2018/2/layout/IconVerticalSolidList"/>
    <dgm:cxn modelId="{0B34C12E-DF84-4201-B3BC-C972EBE937E8}" type="presParOf" srcId="{B14FB250-91EA-4421-A44E-ED71180307BA}" destId="{AC07080A-1C79-47ED-BF64-DFC9DAD46951}" srcOrd="0" destOrd="0" presId="urn:microsoft.com/office/officeart/2018/2/layout/IconVerticalSolidList"/>
    <dgm:cxn modelId="{2C34503F-3971-40E1-9B27-C475C2FA9920}" type="presParOf" srcId="{B14FB250-91EA-4421-A44E-ED71180307BA}" destId="{0B9F0D57-2F94-49F6-AE02-35EFEE64BAC9}" srcOrd="1" destOrd="0" presId="urn:microsoft.com/office/officeart/2018/2/layout/IconVerticalSolidList"/>
    <dgm:cxn modelId="{6AC0A676-35A0-480C-9EA8-AD98F1487B0E}" type="presParOf" srcId="{B14FB250-91EA-4421-A44E-ED71180307BA}" destId="{C81812A6-482F-4381-BE04-6F5E57DD0823}" srcOrd="2" destOrd="0" presId="urn:microsoft.com/office/officeart/2018/2/layout/IconVerticalSolidList"/>
    <dgm:cxn modelId="{E31E9246-BEFA-4333-A0DB-01A145EB70BF}" type="presParOf" srcId="{B14FB250-91EA-4421-A44E-ED71180307BA}" destId="{D5A9FF3F-6770-4867-BA88-98E79B802F50}" srcOrd="3" destOrd="0" presId="urn:microsoft.com/office/officeart/2018/2/layout/IconVerticalSolidList"/>
    <dgm:cxn modelId="{B2B2756E-6ED4-486C-A2C2-184B68F2CE51}" type="presParOf" srcId="{76418F24-5502-49EC-BDCC-4AA91D9C1BC9}" destId="{F6F02EFB-1AAE-4B75-A43D-626651B8934B}" srcOrd="1" destOrd="0" presId="urn:microsoft.com/office/officeart/2018/2/layout/IconVerticalSolidList"/>
    <dgm:cxn modelId="{6D286C16-36DE-4CA7-BF40-2A20028F291C}" type="presParOf" srcId="{76418F24-5502-49EC-BDCC-4AA91D9C1BC9}" destId="{4290300A-43D0-4277-A243-678F7FFF2E4B}" srcOrd="2" destOrd="0" presId="urn:microsoft.com/office/officeart/2018/2/layout/IconVerticalSolidList"/>
    <dgm:cxn modelId="{0DD4BC30-0B23-46B4-B029-D1A2B8129944}" type="presParOf" srcId="{4290300A-43D0-4277-A243-678F7FFF2E4B}" destId="{EAFF17AC-BC6F-451F-BCA0-6CC4D3C89F5F}" srcOrd="0" destOrd="0" presId="urn:microsoft.com/office/officeart/2018/2/layout/IconVerticalSolidList"/>
    <dgm:cxn modelId="{D3471F54-6FEF-4961-8E45-4E3C5B0E1B67}" type="presParOf" srcId="{4290300A-43D0-4277-A243-678F7FFF2E4B}" destId="{763D2636-BDA6-47B4-80E1-1D4438FC5EA0}" srcOrd="1" destOrd="0" presId="urn:microsoft.com/office/officeart/2018/2/layout/IconVerticalSolidList"/>
    <dgm:cxn modelId="{A4BD19E7-FD50-4338-9C04-3915CD57E91B}" type="presParOf" srcId="{4290300A-43D0-4277-A243-678F7FFF2E4B}" destId="{29B04027-A3B1-4AFC-AD62-14655E4709FF}" srcOrd="2" destOrd="0" presId="urn:microsoft.com/office/officeart/2018/2/layout/IconVerticalSolidList"/>
    <dgm:cxn modelId="{284F7CBD-738A-4C99-87EC-54B0854918FD}" type="presParOf" srcId="{4290300A-43D0-4277-A243-678F7FFF2E4B}" destId="{F179F462-1017-4353-9B73-753AA45DE5A7}" srcOrd="3" destOrd="0" presId="urn:microsoft.com/office/officeart/2018/2/layout/IconVerticalSolidList"/>
    <dgm:cxn modelId="{58F607DD-5470-4BA4-B9DC-F4F330BE77C0}" type="presParOf" srcId="{76418F24-5502-49EC-BDCC-4AA91D9C1BC9}" destId="{DAE7AA3B-69E0-4390-97D9-A4C19B43F508}" srcOrd="3" destOrd="0" presId="urn:microsoft.com/office/officeart/2018/2/layout/IconVerticalSolidList"/>
    <dgm:cxn modelId="{FB2553E0-C942-45DE-BAB4-5ED3E3DA6E7E}" type="presParOf" srcId="{76418F24-5502-49EC-BDCC-4AA91D9C1BC9}" destId="{DD466476-E479-40DF-9F38-E5C3303A5708}" srcOrd="4" destOrd="0" presId="urn:microsoft.com/office/officeart/2018/2/layout/IconVerticalSolidList"/>
    <dgm:cxn modelId="{0FE3775E-7DBF-4083-91D9-C764E156F758}" type="presParOf" srcId="{DD466476-E479-40DF-9F38-E5C3303A5708}" destId="{4FB53DA8-2D13-491C-A22E-341D657E0DAF}" srcOrd="0" destOrd="0" presId="urn:microsoft.com/office/officeart/2018/2/layout/IconVerticalSolidList"/>
    <dgm:cxn modelId="{6F605FBE-9624-4D22-96A1-43D5CBBA6826}" type="presParOf" srcId="{DD466476-E479-40DF-9F38-E5C3303A5708}" destId="{0C80F66F-F6CC-43D3-B776-F27C9E6918BD}" srcOrd="1" destOrd="0" presId="urn:microsoft.com/office/officeart/2018/2/layout/IconVerticalSolidList"/>
    <dgm:cxn modelId="{47D00DC1-FF87-4B18-8805-C10D34C4308D}" type="presParOf" srcId="{DD466476-E479-40DF-9F38-E5C3303A5708}" destId="{F5A6605D-0FE2-4B53-88D1-E31FB51E6F97}" srcOrd="2" destOrd="0" presId="urn:microsoft.com/office/officeart/2018/2/layout/IconVerticalSolidList"/>
    <dgm:cxn modelId="{FB3D810C-A58E-4C41-9671-53AFF7A22ACA}" type="presParOf" srcId="{DD466476-E479-40DF-9F38-E5C3303A5708}" destId="{CF3B0EE7-BCA1-4959-B5A1-579EA7F36C07}" srcOrd="3" destOrd="0" presId="urn:microsoft.com/office/officeart/2018/2/layout/IconVerticalSolidList"/>
    <dgm:cxn modelId="{0BD5268F-F78C-4AC3-A470-4314AE19C782}" type="presParOf" srcId="{76418F24-5502-49EC-BDCC-4AA91D9C1BC9}" destId="{23DE23D4-E1F3-458A-A85E-DF7DDE223CDA}" srcOrd="5" destOrd="0" presId="urn:microsoft.com/office/officeart/2018/2/layout/IconVerticalSolidList"/>
    <dgm:cxn modelId="{F6D6A38C-9E03-4879-99E9-34FB9D964386}" type="presParOf" srcId="{76418F24-5502-49EC-BDCC-4AA91D9C1BC9}" destId="{464BBED3-68B4-4F10-BB52-FF925A1FEFBF}" srcOrd="6" destOrd="0" presId="urn:microsoft.com/office/officeart/2018/2/layout/IconVerticalSolidList"/>
    <dgm:cxn modelId="{FA21DE46-5888-4D2C-8108-313B2719A6F2}" type="presParOf" srcId="{464BBED3-68B4-4F10-BB52-FF925A1FEFBF}" destId="{4BD850C7-C7CF-42BA-9902-16592DEC3714}" srcOrd="0" destOrd="0" presId="urn:microsoft.com/office/officeart/2018/2/layout/IconVerticalSolidList"/>
    <dgm:cxn modelId="{9D1AE991-AA15-4086-A081-19DBBD26F688}" type="presParOf" srcId="{464BBED3-68B4-4F10-BB52-FF925A1FEFBF}" destId="{7C968BDE-0F27-46EE-BC66-D58102FC4306}" srcOrd="1" destOrd="0" presId="urn:microsoft.com/office/officeart/2018/2/layout/IconVerticalSolidList"/>
    <dgm:cxn modelId="{4A37E861-E787-468F-BFFA-C420C2C76AC0}" type="presParOf" srcId="{464BBED3-68B4-4F10-BB52-FF925A1FEFBF}" destId="{EFC2DCAF-3351-4581-BADF-A4B34B8D0450}" srcOrd="2" destOrd="0" presId="urn:microsoft.com/office/officeart/2018/2/layout/IconVerticalSolidList"/>
    <dgm:cxn modelId="{5E20CA03-DD03-4C17-8D74-C90FC5014422}" type="presParOf" srcId="{464BBED3-68B4-4F10-BB52-FF925A1FEFBF}" destId="{48A977CE-98CC-48D4-9811-92D23611519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8775D-57B5-41C2-9AED-2F1EE53D837F}">
      <dsp:nvSpPr>
        <dsp:cNvPr id="0" name=""/>
        <dsp:cNvSpPr/>
      </dsp:nvSpPr>
      <dsp:spPr>
        <a:xfrm>
          <a:off x="394146" y="0"/>
          <a:ext cx="4762584" cy="297661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252AA-997D-4F73-9CDF-55F3BAD8F8DD}">
      <dsp:nvSpPr>
        <dsp:cNvPr id="0" name=""/>
        <dsp:cNvSpPr/>
      </dsp:nvSpPr>
      <dsp:spPr>
        <a:xfrm>
          <a:off x="863261" y="2213410"/>
          <a:ext cx="109539" cy="109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22E9D-DD9A-4207-B6B6-8AB2D865804D}">
      <dsp:nvSpPr>
        <dsp:cNvPr id="0" name=""/>
        <dsp:cNvSpPr/>
      </dsp:nvSpPr>
      <dsp:spPr>
        <a:xfrm>
          <a:off x="918030" y="2296535"/>
          <a:ext cx="814401" cy="65172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043" tIns="0" rIns="0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March 14</a:t>
          </a:r>
          <a:r>
            <a:rPr lang="en-US" sz="900" kern="1200" baseline="30000" dirty="0"/>
            <a:t>th</a:t>
          </a:r>
          <a:r>
            <a:rPr lang="en-US" sz="900" kern="1200" dirty="0"/>
            <a:t> – Work Session on Borough Rates</a:t>
          </a:r>
        </a:p>
      </dsp:txBody>
      <dsp:txXfrm>
        <a:off x="918030" y="2296535"/>
        <a:ext cx="814401" cy="651724"/>
      </dsp:txXfrm>
    </dsp:sp>
    <dsp:sp modelId="{705524B9-1117-4729-81E3-19C4713F1CAA}">
      <dsp:nvSpPr>
        <dsp:cNvPr id="0" name=""/>
        <dsp:cNvSpPr/>
      </dsp:nvSpPr>
      <dsp:spPr>
        <a:xfrm>
          <a:off x="1637180" y="1521050"/>
          <a:ext cx="190503" cy="190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6476A-A9C5-41C6-B0A6-568C88E32BA4}">
      <dsp:nvSpPr>
        <dsp:cNvPr id="0" name=""/>
        <dsp:cNvSpPr/>
      </dsp:nvSpPr>
      <dsp:spPr>
        <a:xfrm>
          <a:off x="1666273" y="1669061"/>
          <a:ext cx="1000142" cy="58989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44" tIns="0" rIns="0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March 28</a:t>
          </a:r>
          <a:r>
            <a:rPr lang="en-US" sz="900" kern="1200" baseline="30000" dirty="0"/>
            <a:t>th</a:t>
          </a:r>
          <a:r>
            <a:rPr lang="en-US" sz="900" kern="1200" dirty="0"/>
            <a:t> – Approval of Borough Rate Schedule</a:t>
          </a:r>
        </a:p>
      </dsp:txBody>
      <dsp:txXfrm>
        <a:off x="1666273" y="1669061"/>
        <a:ext cx="1000142" cy="589899"/>
      </dsp:txXfrm>
    </dsp:sp>
    <dsp:sp modelId="{7B8FA87C-57FE-4A04-BF1E-41C77800751C}">
      <dsp:nvSpPr>
        <dsp:cNvPr id="0" name=""/>
        <dsp:cNvSpPr/>
      </dsp:nvSpPr>
      <dsp:spPr>
        <a:xfrm>
          <a:off x="2625417" y="1010858"/>
          <a:ext cx="252416" cy="252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9513B-5916-45DD-9E12-4543EF192561}">
      <dsp:nvSpPr>
        <dsp:cNvPr id="0" name=""/>
        <dsp:cNvSpPr/>
      </dsp:nvSpPr>
      <dsp:spPr>
        <a:xfrm>
          <a:off x="2659832" y="1234875"/>
          <a:ext cx="937953" cy="57368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751" tIns="0" rIns="0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March – May Budget Development</a:t>
          </a:r>
        </a:p>
      </dsp:txBody>
      <dsp:txXfrm>
        <a:off x="2659832" y="1234875"/>
        <a:ext cx="937953" cy="573681"/>
      </dsp:txXfrm>
    </dsp:sp>
    <dsp:sp modelId="{5B7E3EC7-D4C0-4B87-A957-A707A6FEC45B}">
      <dsp:nvSpPr>
        <dsp:cNvPr id="0" name=""/>
        <dsp:cNvSpPr/>
      </dsp:nvSpPr>
      <dsp:spPr>
        <a:xfrm>
          <a:off x="3701761" y="673310"/>
          <a:ext cx="338143" cy="338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41745-C298-47CB-98DA-0BF5A30CE17D}">
      <dsp:nvSpPr>
        <dsp:cNvPr id="0" name=""/>
        <dsp:cNvSpPr/>
      </dsp:nvSpPr>
      <dsp:spPr>
        <a:xfrm rot="10800000" flipV="1">
          <a:off x="3533004" y="946628"/>
          <a:ext cx="852481" cy="45926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175" tIns="0" rIns="0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June 13</a:t>
          </a:r>
          <a:r>
            <a:rPr lang="en-US" sz="900" kern="1200" baseline="30000" dirty="0"/>
            <a:t>th</a:t>
          </a:r>
          <a:r>
            <a:rPr lang="en-US" sz="900" kern="1200" dirty="0"/>
            <a:t> – Budget Adopted </a:t>
          </a:r>
        </a:p>
      </dsp:txBody>
      <dsp:txXfrm rot="-10800000">
        <a:off x="3533004" y="946628"/>
        <a:ext cx="852481" cy="459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080A-1C79-47ED-BF64-DFC9DAD46951}">
      <dsp:nvSpPr>
        <dsp:cNvPr id="0" name=""/>
        <dsp:cNvSpPr/>
      </dsp:nvSpPr>
      <dsp:spPr>
        <a:xfrm>
          <a:off x="0" y="1332"/>
          <a:ext cx="6172199" cy="11711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F0D57-2F94-49F6-AE02-35EFEE64BAC9}">
      <dsp:nvSpPr>
        <dsp:cNvPr id="0" name=""/>
        <dsp:cNvSpPr/>
      </dsp:nvSpPr>
      <dsp:spPr>
        <a:xfrm>
          <a:off x="298453" y="315571"/>
          <a:ext cx="542642" cy="5426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9FF3F-6770-4867-BA88-98E79B802F50}">
      <dsp:nvSpPr>
        <dsp:cNvPr id="0" name=""/>
        <dsp:cNvSpPr/>
      </dsp:nvSpPr>
      <dsp:spPr>
        <a:xfrm>
          <a:off x="1139550" y="93581"/>
          <a:ext cx="5032649" cy="986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418" tIns="104418" rIns="104418" bIns="10441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Depreciation</a:t>
          </a:r>
          <a:r>
            <a:rPr lang="en-US" sz="1500" kern="1200" dirty="0"/>
            <a:t> represents the estimated reduction in value of fixed assets (i.e., buildings, equipment, infrastructure, etc.) within a fiscal year.</a:t>
          </a:r>
        </a:p>
      </dsp:txBody>
      <dsp:txXfrm>
        <a:off x="1139550" y="93581"/>
        <a:ext cx="5032649" cy="986623"/>
      </dsp:txXfrm>
    </dsp:sp>
    <dsp:sp modelId="{EAFF17AC-BC6F-451F-BCA0-6CC4D3C89F5F}">
      <dsp:nvSpPr>
        <dsp:cNvPr id="0" name=""/>
        <dsp:cNvSpPr/>
      </dsp:nvSpPr>
      <dsp:spPr>
        <a:xfrm>
          <a:off x="0" y="1419110"/>
          <a:ext cx="6172199" cy="98662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D2636-BDA6-47B4-80E1-1D4438FC5EA0}">
      <dsp:nvSpPr>
        <dsp:cNvPr id="0" name=""/>
        <dsp:cNvSpPr/>
      </dsp:nvSpPr>
      <dsp:spPr>
        <a:xfrm>
          <a:off x="298453" y="1641100"/>
          <a:ext cx="542642" cy="5426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9F462-1017-4353-9B73-753AA45DE5A7}">
      <dsp:nvSpPr>
        <dsp:cNvPr id="0" name=""/>
        <dsp:cNvSpPr/>
      </dsp:nvSpPr>
      <dsp:spPr>
        <a:xfrm>
          <a:off x="1139550" y="1419110"/>
          <a:ext cx="5032649" cy="986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418" tIns="104418" rIns="104418" bIns="10441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Accumulated Depreciation </a:t>
          </a:r>
          <a:r>
            <a:rPr lang="en-US" sz="1500" kern="1200" dirty="0"/>
            <a:t>is the sum of depreciation that is carried over each fiscal period</a:t>
          </a:r>
        </a:p>
      </dsp:txBody>
      <dsp:txXfrm>
        <a:off x="1139550" y="1419110"/>
        <a:ext cx="5032649" cy="986623"/>
      </dsp:txXfrm>
    </dsp:sp>
    <dsp:sp modelId="{4FB53DA8-2D13-491C-A22E-341D657E0DAF}">
      <dsp:nvSpPr>
        <dsp:cNvPr id="0" name=""/>
        <dsp:cNvSpPr/>
      </dsp:nvSpPr>
      <dsp:spPr>
        <a:xfrm>
          <a:off x="0" y="2652389"/>
          <a:ext cx="6172199" cy="98662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0F66F-F6CC-43D3-B776-F27C9E6918BD}">
      <dsp:nvSpPr>
        <dsp:cNvPr id="0" name=""/>
        <dsp:cNvSpPr/>
      </dsp:nvSpPr>
      <dsp:spPr>
        <a:xfrm>
          <a:off x="298453" y="2874380"/>
          <a:ext cx="542642" cy="5426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B0EE7-BCA1-4959-B5A1-579EA7F36C07}">
      <dsp:nvSpPr>
        <dsp:cNvPr id="0" name=""/>
        <dsp:cNvSpPr/>
      </dsp:nvSpPr>
      <dsp:spPr>
        <a:xfrm>
          <a:off x="1139550" y="2652389"/>
          <a:ext cx="5032649" cy="986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418" tIns="104418" rIns="104418" bIns="10441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Fixed Assets – A/D = BV of Assets</a:t>
          </a:r>
        </a:p>
      </dsp:txBody>
      <dsp:txXfrm>
        <a:off x="1139550" y="2652389"/>
        <a:ext cx="5032649" cy="986623"/>
      </dsp:txXfrm>
    </dsp:sp>
    <dsp:sp modelId="{4BD850C7-C7CF-42BA-9902-16592DEC3714}">
      <dsp:nvSpPr>
        <dsp:cNvPr id="0" name=""/>
        <dsp:cNvSpPr/>
      </dsp:nvSpPr>
      <dsp:spPr>
        <a:xfrm>
          <a:off x="0" y="3885669"/>
          <a:ext cx="6172199" cy="98662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68BDE-0F27-46EE-BC66-D58102FC4306}">
      <dsp:nvSpPr>
        <dsp:cNvPr id="0" name=""/>
        <dsp:cNvSpPr/>
      </dsp:nvSpPr>
      <dsp:spPr>
        <a:xfrm>
          <a:off x="298453" y="4107659"/>
          <a:ext cx="542642" cy="5426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977CE-98CC-48D4-9811-92D236115192}">
      <dsp:nvSpPr>
        <dsp:cNvPr id="0" name=""/>
        <dsp:cNvSpPr/>
      </dsp:nvSpPr>
      <dsp:spPr>
        <a:xfrm>
          <a:off x="1139550" y="3885669"/>
          <a:ext cx="5032649" cy="986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418" tIns="104418" rIns="104418" bIns="10441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Depreciation is a useful tool to understand if our operations are sustainable</a:t>
          </a:r>
        </a:p>
      </dsp:txBody>
      <dsp:txXfrm>
        <a:off x="1139550" y="3885669"/>
        <a:ext cx="5032649" cy="986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8T00:18:53.4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3:51:06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398 610 24575,'-5'0'0,"-12"1"0,0-1 0,0-1 0,0 0 0,1-2 0,-1 0 0,0 0 0,-20-8 0,15 2 0,1 0 0,0-1 0,1-1 0,-26-19 0,38 24 0,1 0 0,1 0 0,-1 0 0,1-1 0,0 0 0,0 0 0,1-1 0,0 1 0,0-1 0,1 0 0,0-1 0,0 1 0,1-1 0,-2-8 0,-19-118 0,22 118 0,1 1 0,1-1 0,0 1 0,2 0 0,-1-1 0,6-20 0,-4 32 0,-1-1 0,1 1 0,0 0 0,0 0 0,1 0 0,0 0 0,0 0 0,0 1 0,0 0 0,1 0 0,-1 0 0,1 0 0,0 1 0,0 0 0,0 0 0,1 0 0,8-3 0,9-3 0,0 0 0,46-9 0,-36 12 0,1 2 0,-1 1 0,0 2 0,1 1 0,-1 1 0,49 9 0,-73-9 0,-1 1 0,1 0 0,-1 1 0,0 0 0,0 0 0,0 0 0,-1 1 0,1 1 0,-1-1 0,0 1 0,0 0 0,-1 1 0,1-1 0,-1 1 0,0 1 0,5 6 0,-5-3 0,0 1 0,-1-1 0,0 1 0,-1-1 0,0 1 0,-1 1 0,0-1 0,0 0 0,-1 1 0,-1-1 0,0 16 0,-1-26 0,2 27 0,-2 1 0,-6 54 0,4-75 0,1 1 0,-2-1 0,1 1 0,-1-1 0,-1 0 0,1 0 0,-1 0 0,-1-1 0,1 1 0,-1-1 0,0 0 0,-1-1 0,-11 12 0,2-5-120,6-4-18,0 0 0,0-2-1,-1 1 1,0-1 0,0 0-1,-1-1 1,0 0-1,-15 6 1,5-7-6688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3:51:12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316 477 24575,'-52'1'0,"30"1"0,0-2 0,1 0 0,-1-1 0,0-2 0,-29-6 0,46 8 0,-1-1 0,0-1 0,1 1 0,0-1 0,-1 0 0,1 0 0,0 0 0,1-1 0,-1 0 0,0 0 0,1 0 0,0 0 0,0-1 0,0 1 0,1-1 0,0 0 0,0 0 0,0-1 0,0 1 0,1-1 0,0 1 0,0-1 0,0 0 0,-1-8 0,1 1 0,1 0 0,0 0 0,0 0 0,1-1 0,1 1 0,0 0 0,1 0 0,1 0 0,0 0 0,0 0 0,1 0 0,1 1 0,0-1 0,1 1 0,8-12 0,-8 14 0,0 1 0,1-1 0,0 2 0,0-1 0,1 1 0,0 0 0,1 0 0,0 1 0,0 0 0,1 1 0,-1 0 0,1 1 0,0-1 0,1 2 0,0 0 0,-1 0 0,23-4 0,6 3 0,-1 2 0,1 1 0,67 7 0,-103-5 0,0 1 0,0 0 0,-1-1 0,1 1 0,0 0 0,-1 1 0,1-1 0,0 0 0,-1 1 0,0-1 0,1 1 0,-1 0 0,0 0 0,0 0 0,0 0 0,0 0 0,0 0 0,-1 0 0,1 1 0,0-1 0,-1 1 0,0-1 0,0 1 0,0 0 0,0-1 0,0 1 0,0 0 0,-1 0 0,1 0 0,-1 4 0,2 12 0,-1 1 0,-2-1 0,-3 33 0,1-11 0,3-31 0,0 0 0,-1-1 0,0 1 0,0 0 0,-1-1 0,-5 16 0,5-21 0,0-1 0,0 0 0,0 0 0,0 0 0,-1 0 0,1-1 0,-1 1 0,0-1 0,1 1 0,-1-1 0,0 0 0,0 0 0,-1 0 0,1 0 0,0-1 0,-1 0 0,1 1 0,-1-1 0,1 0 0,-8 1 0,-53 15-1365,35-6-5461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0:32:54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0:32:55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0:32:54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0:32:55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4T00:49:31.4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53,'293'1,"312"-3,-578 1,0-2,0 0,0-2,27-8,-53 13,0 0,0 0,0 0,0 0,0 0,0-1,0 1,0 0,0-1,0 1,0-1,0 1,0-1,0 1,0-1,-1 0,1 1,0-1,0 0,-1 0,1 1,0-1,-1 0,1-1,-21-7,-44 4,-76 5,100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4T00:49:41.3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 1,'-1'0,"1"0,0 0,-1 0,1 0,-1 0,1 0,0 0,-1 0,1 0,0 0,-1 0,1 0,-1 1,1-1,0 0,-1 0,1 0,0 0,-1 1,1-1,0 0,0 0,-1 1,1-1,0 0,0 0,-1 1,1-1,0 0,0 1,0-1,-1 0,1 1,0-1,0 1,5 14,18 12,-10-21,1 0,0 0,1-1,-1-1,1-1,28 4,-12-2,23 1,1-1,104-7,-51-1,-62 3,0-2,60-10,-83 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0:32:54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0:32:55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0:21:47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6 326 24575,'-2'-64'0,"0"41"0,1 1 0,1-1 0,1 0 0,1 1 0,1-1 0,1 1 0,8-27 0,-11 46 0,0 0 0,0 0 0,0 0 0,1 0 0,-1 0 0,1 0 0,0 1 0,0-1 0,0 1 0,0-1 0,0 1 0,1 0 0,-1-1 0,1 1 0,0 1 0,-1-1 0,1 0 0,0 1 0,0-1 0,0 1 0,0 0 0,0 0 0,0 0 0,0 0 0,1 0 0,-1 1 0,0 0 0,0-1 0,1 1 0,-1 1 0,0-1 0,0 0 0,1 1 0,-1-1 0,0 1 0,0 0 0,5 2 0,1 1 0,0 0 0,0 0 0,-1 1 0,1 1 0,-1-1 0,0 1 0,-1 0 0,1 1 0,-1 0 0,-1 0 0,10 12 0,5 15 0,19 39 0,-24-42 0,-12-24 0,1 0 0,0-1 0,0 0 0,0 0 0,1 0 0,0 0 0,0-1 0,8 5 0,-8-6 0,0 0 0,0 1 0,-1 0 0,0 0 0,0 0 0,0 0 0,-1 1 0,1-1 0,-1 1 0,-1 1 0,5 8 0,0 3-1365,-1-2-5461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0:32:54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0:32:55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0:32:54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0:32:55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0:32:54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0:32:55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0:21:48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82 24575,'0'-5'0,"5"-1"0,5 1 0,7 0 0,3 2 0,4 1 0,6-8 0,8-2 0,5 0 0,0 3 0,2 3 0,-2 2 0,0 2 0,-3 1 0,-3 1 0,-4 1 0,-3-1 0,-6 1-8191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0:22:01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217 361 24575,'-26'0'0,"12"1"0,-1-1 0,0 0 0,0-2 0,-27-5 0,38 6 0,-1 0 0,1-1 0,0 0 0,0 0 0,1 0 0,-1 0 0,0-1 0,1 1 0,-1-1 0,1 0 0,0 0 0,0 0 0,0 0 0,0-1 0,1 1 0,-1-1 0,1 0 0,0 0 0,0 0 0,0 0 0,-1-4 0,-2-14 0,0 0 0,1 0 0,1 0 0,2-1 0,0 1 0,1-1 0,5-32 0,-5 51 0,1 1 0,0-1 0,0 0 0,0 1 0,0 0 0,1-1 0,0 1 0,-1 0 0,1-1 0,0 1 0,1 0 0,-1 0 0,0 1 0,1-1 0,-1 0 0,1 1 0,0-1 0,0 1 0,0 0 0,0 0 0,1 0 0,-1 1 0,0-1 0,1 1 0,-1 0 0,1 0 0,-1 0 0,1 0 0,0 0 0,-1 1 0,1 0 0,0 0 0,0 0 0,-1 0 0,1 0 0,0 1 0,-1 0 0,1 0 0,-1 0 0,1 0 0,-1 0 0,1 1 0,-1-1 0,0 1 0,1 0 0,-1 0 0,0 0 0,3 3 0,16 15-1365,-3 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0:32:46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50 441 24575,'0'0'0,"1"-1"0,0 1 0,0 0 0,0-1 0,-1 1 0,1-1 0,0 0 0,0 1 0,-1-1 0,1 0 0,-1 1 0,1-1 0,-1 0 0,1 1 0,-1-1 0,1 0 0,-1 0 0,1 0 0,-1 0 0,0 1 0,0-1 0,1 0 0,-1 0 0,0 0 0,0-1 0,5-28 0,-5 25 0,6-62 0,-5-98 0,-2 83 0,1 79 0,0 0 0,0 0 0,0 1 0,0-1 0,1 0 0,-1 0 0,1 0 0,0 1 0,0-1 0,0 0 0,0 1 0,0-1 0,1 1 0,-1-1 0,1 1 0,0 0 0,-1 0 0,1 0 0,0 0 0,0 0 0,1 0 0,1-2 0,0 2 0,0 0 0,1 0 0,-1 1 0,0-1 0,0 1 0,1 0 0,-1 0 0,1 1 0,-1-1 0,1 1 0,-1 0 0,1 0 0,4 1 0,-2-1 0,-1 1 0,0 0 0,1 1 0,-1-1 0,0 1 0,0 0 0,0 1 0,0 0 0,0 0 0,0 0 0,-1 0 0,1 1 0,-1 0 0,0 0 0,0 0 0,-1 1 0,1 0 0,-1 0 0,0 0 0,4 6 0,-5-4 0,-1 1 0,1-1 0,-2 1 0,1-1 0,-1 1 0,0 0 0,0-1 0,-1 1 0,0 0 0,0 0 0,-3 11 0,3-15 0,-1-1 0,0 1 0,0-1 0,0 1 0,-1-1 0,1 0 0,-1 0 0,0 0 0,0 0 0,0 0 0,0 0 0,0 0 0,-1 0 0,1-1 0,-1 1 0,0-1 0,1 0 0,-1 0 0,0 0 0,-1 0 0,1-1 0,0 1 0,0-1 0,-1 1 0,1-1 0,-5 0 0,-8 2 0,-1-1 0,0 0 0,1-2 0,-33-2 0,109-1 0,13-2 0,-68 5 0,0 0 0,0 1 0,-1 0 0,1-1 0,0 1 0,-1 1 0,1-1 0,-1 1 0,0-1 0,1 2 0,-1-1 0,5 3 0,-8-4 0,1 0 0,-1 0 0,1 0 0,-1 0 0,0 1 0,0-1 0,0 0 0,1 1 0,-1-1 0,0 0 0,-1 1 0,1-1 0,0 1 0,0-1 0,-1 1 0,1 0 0,-1-1 0,1 1 0,-1 0 0,0-1 0,1 1 0,-1 0 0,0 0 0,0-1 0,0 1 0,-1 2 0,0-1 0,0 0 0,-1 0 0,0 0 0,1 0 0,-1-1 0,0 1 0,0 0 0,0-1 0,-1 1 0,1-1 0,0 0 0,-6 4 0,-3 1 0,0 0 0,-1 0 0,0-1 0,0-1 0,-24 8 0,9-7 0,5-1 0,0 0 0,0 2 0,1 1 0,-37 18 0,39-17-1365,2-1-5461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0:32:54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0:32:55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0:32:54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0:32:55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00BCFC-AFFD-334C-A183-6116BAFDF92B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C058E0-0852-DB43-83D6-BD76659FF1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0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F51FEA09-E4BD-0741-D624-EED4A231C599}"/>
              </a:ext>
            </a:extLst>
          </p:cNvPr>
          <p:cNvSpPr/>
          <p:nvPr userDrawn="1"/>
        </p:nvSpPr>
        <p:spPr>
          <a:xfrm rot="10800000">
            <a:off x="853427" y="5650992"/>
            <a:ext cx="6821472" cy="1207007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0"/>
                </a:schemeClr>
              </a:gs>
              <a:gs pos="99000">
                <a:schemeClr val="accent3">
                  <a:alpha val="71647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B707B5BA-AB15-D1EF-EBC5-F38FCE20FC52}"/>
              </a:ext>
            </a:extLst>
          </p:cNvPr>
          <p:cNvSpPr/>
          <p:nvPr userDrawn="1"/>
        </p:nvSpPr>
        <p:spPr>
          <a:xfrm rot="710202" flipV="1">
            <a:off x="-145573" y="4175628"/>
            <a:ext cx="6040006" cy="3240870"/>
          </a:xfrm>
          <a:custGeom>
            <a:avLst/>
            <a:gdLst>
              <a:gd name="connsiteX0" fmla="*/ 480125 w 6747252"/>
              <a:gd name="connsiteY0" fmla="*/ 0 h 3620355"/>
              <a:gd name="connsiteX1" fmla="*/ 6747252 w 6747252"/>
              <a:gd name="connsiteY1" fmla="*/ 1313462 h 3620355"/>
              <a:gd name="connsiteX2" fmla="*/ 6355443 w 6747252"/>
              <a:gd name="connsiteY2" fmla="*/ 1443581 h 3620355"/>
              <a:gd name="connsiteX3" fmla="*/ 4058536 w 6747252"/>
              <a:gd name="connsiteY3" fmla="*/ 2678500 h 3620355"/>
              <a:gd name="connsiteX4" fmla="*/ 33178 w 6747252"/>
              <a:gd name="connsiteY4" fmla="*/ 2369641 h 3620355"/>
              <a:gd name="connsiteX5" fmla="*/ 0 w 6747252"/>
              <a:gd name="connsiteY5" fmla="*/ 2290898 h 3620355"/>
              <a:gd name="connsiteX6" fmla="*/ 480125 w 6747252"/>
              <a:gd name="connsiteY6" fmla="*/ 0 h 362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7252" h="3620355">
                <a:moveTo>
                  <a:pt x="480125" y="0"/>
                </a:moveTo>
                <a:lnTo>
                  <a:pt x="6747252" y="1313462"/>
                </a:lnTo>
                <a:lnTo>
                  <a:pt x="6355443" y="1443581"/>
                </a:lnTo>
                <a:cubicBezTo>
                  <a:pt x="5476828" y="1758684"/>
                  <a:pt x="4659690" y="2192443"/>
                  <a:pt x="4058536" y="2678500"/>
                </a:cubicBezTo>
                <a:cubicBezTo>
                  <a:pt x="2102261" y="4268418"/>
                  <a:pt x="625747" y="3626023"/>
                  <a:pt x="33178" y="2369641"/>
                </a:cubicBezTo>
                <a:lnTo>
                  <a:pt x="0" y="2290898"/>
                </a:lnTo>
                <a:lnTo>
                  <a:pt x="480125" y="0"/>
                </a:lnTo>
                <a:close/>
              </a:path>
            </a:pathLst>
          </a:custGeom>
          <a:gradFill flip="none" rotWithShape="1">
            <a:gsLst>
              <a:gs pos="97000">
                <a:schemeClr val="accent3">
                  <a:lumMod val="50000"/>
                  <a:alpha val="21210"/>
                </a:schemeClr>
              </a:gs>
              <a:gs pos="72000">
                <a:schemeClr val="accent4">
                  <a:lumMod val="50000"/>
                </a:schemeClr>
              </a:gs>
              <a:gs pos="3000">
                <a:schemeClr val="accent6">
                  <a:alpha val="53787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AF73CC-B23B-6DCD-7E3E-8213485DF9B7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095999" y="3104925"/>
            <a:ext cx="0" cy="16551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1">
            <a:extLst>
              <a:ext uri="{FF2B5EF4-FFF2-40B4-BE49-F238E27FC236}">
                <a16:creationId xmlns:a16="http://schemas.microsoft.com/office/drawing/2014/main" id="{0319ECD0-7050-C18F-AC35-7F8DFA288A58}"/>
              </a:ext>
            </a:extLst>
          </p:cNvPr>
          <p:cNvSpPr/>
          <p:nvPr userDrawn="1"/>
        </p:nvSpPr>
        <p:spPr>
          <a:xfrm>
            <a:off x="-24334" y="1"/>
            <a:ext cx="12218982" cy="6860673"/>
          </a:xfrm>
          <a:custGeom>
            <a:avLst/>
            <a:gdLst>
              <a:gd name="connsiteX0" fmla="*/ 4456 w 12218982"/>
              <a:gd name="connsiteY0" fmla="*/ 0 h 6860673"/>
              <a:gd name="connsiteX1" fmla="*/ 3150735 w 12218982"/>
              <a:gd name="connsiteY1" fmla="*/ 0 h 6860673"/>
              <a:gd name="connsiteX2" fmla="*/ 3150734 w 12218982"/>
              <a:gd name="connsiteY2" fmla="*/ 1 h 6860673"/>
              <a:gd name="connsiteX3" fmla="*/ 3275209 w 12218982"/>
              <a:gd name="connsiteY3" fmla="*/ 1 h 6860673"/>
              <a:gd name="connsiteX4" fmla="*/ 3275209 w 12218982"/>
              <a:gd name="connsiteY4" fmla="*/ 0 h 6860673"/>
              <a:gd name="connsiteX5" fmla="*/ 12218982 w 12218982"/>
              <a:gd name="connsiteY5" fmla="*/ 0 h 6860673"/>
              <a:gd name="connsiteX6" fmla="*/ 12218982 w 12218982"/>
              <a:gd name="connsiteY6" fmla="*/ 1983013 h 6860673"/>
              <a:gd name="connsiteX7" fmla="*/ 12062259 w 12218982"/>
              <a:gd name="connsiteY7" fmla="*/ 2024385 h 6860673"/>
              <a:gd name="connsiteX8" fmla="*/ 10972986 w 12218982"/>
              <a:gd name="connsiteY8" fmla="*/ 2139627 h 6860673"/>
              <a:gd name="connsiteX9" fmla="*/ 5417726 w 12218982"/>
              <a:gd name="connsiteY9" fmla="*/ 115939 h 6860673"/>
              <a:gd name="connsiteX10" fmla="*/ 5011629 w 12218982"/>
              <a:gd name="connsiteY10" fmla="*/ 121918 h 6860673"/>
              <a:gd name="connsiteX11" fmla="*/ 4783396 w 12218982"/>
              <a:gd name="connsiteY11" fmla="*/ 139697 h 6860673"/>
              <a:gd name="connsiteX12" fmla="*/ 4570293 w 12218982"/>
              <a:gd name="connsiteY12" fmla="*/ 145085 h 6860673"/>
              <a:gd name="connsiteX13" fmla="*/ 692864 w 12218982"/>
              <a:gd name="connsiteY13" fmla="*/ 2723368 h 6860673"/>
              <a:gd name="connsiteX14" fmla="*/ 653810 w 12218982"/>
              <a:gd name="connsiteY14" fmla="*/ 2809752 h 6860673"/>
              <a:gd name="connsiteX15" fmla="*/ 633474 w 12218982"/>
              <a:gd name="connsiteY15" fmla="*/ 2851993 h 6860673"/>
              <a:gd name="connsiteX16" fmla="*/ 551923 w 12218982"/>
              <a:gd name="connsiteY16" fmla="*/ 3041708 h 6860673"/>
              <a:gd name="connsiteX17" fmla="*/ 532245 w 12218982"/>
              <a:gd name="connsiteY17" fmla="*/ 3101107 h 6860673"/>
              <a:gd name="connsiteX18" fmla="*/ 519820 w 12218982"/>
              <a:gd name="connsiteY18" fmla="*/ 3132620 h 6860673"/>
              <a:gd name="connsiteX19" fmla="*/ 242995 w 12218982"/>
              <a:gd name="connsiteY19" fmla="*/ 4701210 h 6860673"/>
              <a:gd name="connsiteX20" fmla="*/ 692864 w 12218982"/>
              <a:gd name="connsiteY20" fmla="*/ 6679052 h 6860673"/>
              <a:gd name="connsiteX21" fmla="*/ 784515 w 12218982"/>
              <a:gd name="connsiteY21" fmla="*/ 6858000 h 6860673"/>
              <a:gd name="connsiteX22" fmla="*/ 341340 w 12218982"/>
              <a:gd name="connsiteY22" fmla="*/ 6858000 h 6860673"/>
              <a:gd name="connsiteX23" fmla="*/ 341340 w 12218982"/>
              <a:gd name="connsiteY23" fmla="*/ 6860673 h 6860673"/>
              <a:gd name="connsiteX24" fmla="*/ 4456 w 12218982"/>
              <a:gd name="connsiteY24" fmla="*/ 6860673 h 6860673"/>
              <a:gd name="connsiteX25" fmla="*/ 4456 w 12218982"/>
              <a:gd name="connsiteY25" fmla="*/ 2794000 h 6860673"/>
              <a:gd name="connsiteX26" fmla="*/ 0 w 12218982"/>
              <a:gd name="connsiteY26" fmla="*/ 2794000 h 6860673"/>
              <a:gd name="connsiteX27" fmla="*/ 0 w 12218982"/>
              <a:gd name="connsiteY27" fmla="*/ 2022550 h 6860673"/>
              <a:gd name="connsiteX28" fmla="*/ 4456 w 12218982"/>
              <a:gd name="connsiteY28" fmla="*/ 2022550 h 6860673"/>
              <a:gd name="connsiteX29" fmla="*/ 4456 w 12218982"/>
              <a:gd name="connsiteY29" fmla="*/ 1646989 h 6860673"/>
              <a:gd name="connsiteX30" fmla="*/ 4456 w 12218982"/>
              <a:gd name="connsiteY30" fmla="*/ 0 h 686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8982" h="6860673">
                <a:moveTo>
                  <a:pt x="4456" y="0"/>
                </a:moveTo>
                <a:lnTo>
                  <a:pt x="3150735" y="0"/>
                </a:lnTo>
                <a:lnTo>
                  <a:pt x="3150734" y="1"/>
                </a:lnTo>
                <a:lnTo>
                  <a:pt x="3275209" y="1"/>
                </a:lnTo>
                <a:lnTo>
                  <a:pt x="3275209" y="0"/>
                </a:lnTo>
                <a:lnTo>
                  <a:pt x="12218982" y="0"/>
                </a:lnTo>
                <a:lnTo>
                  <a:pt x="12218982" y="1983013"/>
                </a:lnTo>
                <a:lnTo>
                  <a:pt x="12062259" y="2024385"/>
                </a:lnTo>
                <a:cubicBezTo>
                  <a:pt x="11728036" y="2099441"/>
                  <a:pt x="11364094" y="2141640"/>
                  <a:pt x="10972986" y="2139627"/>
                </a:cubicBezTo>
                <a:cubicBezTo>
                  <a:pt x="8748018" y="2128176"/>
                  <a:pt x="7788484" y="155587"/>
                  <a:pt x="5417726" y="115939"/>
                </a:cubicBezTo>
                <a:cubicBezTo>
                  <a:pt x="5278815" y="113616"/>
                  <a:pt x="5143479" y="115764"/>
                  <a:pt x="5011629" y="121918"/>
                </a:cubicBezTo>
                <a:lnTo>
                  <a:pt x="4783396" y="139697"/>
                </a:lnTo>
                <a:lnTo>
                  <a:pt x="4570293" y="145085"/>
                </a:lnTo>
                <a:cubicBezTo>
                  <a:pt x="2859647" y="231798"/>
                  <a:pt x="1397605" y="1260791"/>
                  <a:pt x="692864" y="2723368"/>
                </a:cubicBezTo>
                <a:lnTo>
                  <a:pt x="653810" y="2809752"/>
                </a:lnTo>
                <a:lnTo>
                  <a:pt x="633474" y="2851993"/>
                </a:lnTo>
                <a:cubicBezTo>
                  <a:pt x="600933" y="2920155"/>
                  <a:pt x="575052" y="2977311"/>
                  <a:pt x="551923" y="3041708"/>
                </a:cubicBezTo>
                <a:lnTo>
                  <a:pt x="532245" y="3101107"/>
                </a:lnTo>
                <a:lnTo>
                  <a:pt x="519820" y="3132620"/>
                </a:lnTo>
                <a:cubicBezTo>
                  <a:pt x="340732" y="3621732"/>
                  <a:pt x="242995" y="4150057"/>
                  <a:pt x="242995" y="4701210"/>
                </a:cubicBezTo>
                <a:cubicBezTo>
                  <a:pt x="242995" y="5409836"/>
                  <a:pt x="404560" y="6080725"/>
                  <a:pt x="692864" y="6679052"/>
                </a:cubicBezTo>
                <a:lnTo>
                  <a:pt x="784515" y="6858000"/>
                </a:lnTo>
                <a:lnTo>
                  <a:pt x="341340" y="6858000"/>
                </a:lnTo>
                <a:lnTo>
                  <a:pt x="341340" y="6860673"/>
                </a:lnTo>
                <a:lnTo>
                  <a:pt x="4456" y="6860673"/>
                </a:lnTo>
                <a:lnTo>
                  <a:pt x="4456" y="2794000"/>
                </a:lnTo>
                <a:lnTo>
                  <a:pt x="0" y="2794000"/>
                </a:lnTo>
                <a:lnTo>
                  <a:pt x="0" y="2022550"/>
                </a:lnTo>
                <a:lnTo>
                  <a:pt x="4456" y="2022550"/>
                </a:lnTo>
                <a:lnTo>
                  <a:pt x="4456" y="1646989"/>
                </a:lnTo>
                <a:lnTo>
                  <a:pt x="4456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31889"/>
                </a:schemeClr>
              </a:gs>
              <a:gs pos="77000">
                <a:schemeClr val="accent3">
                  <a:lumMod val="25000"/>
                  <a:alpha val="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332954FC-1C1B-B277-413F-3CBA66FD1EAD}"/>
              </a:ext>
            </a:extLst>
          </p:cNvPr>
          <p:cNvSpPr/>
          <p:nvPr userDrawn="1"/>
        </p:nvSpPr>
        <p:spPr>
          <a:xfrm flipH="1" flipV="1">
            <a:off x="-26982" y="9939"/>
            <a:ext cx="12218982" cy="6860673"/>
          </a:xfrm>
          <a:custGeom>
            <a:avLst/>
            <a:gdLst>
              <a:gd name="connsiteX0" fmla="*/ 4456 w 12218982"/>
              <a:gd name="connsiteY0" fmla="*/ 0 h 6860673"/>
              <a:gd name="connsiteX1" fmla="*/ 3150735 w 12218982"/>
              <a:gd name="connsiteY1" fmla="*/ 0 h 6860673"/>
              <a:gd name="connsiteX2" fmla="*/ 3150734 w 12218982"/>
              <a:gd name="connsiteY2" fmla="*/ 1 h 6860673"/>
              <a:gd name="connsiteX3" fmla="*/ 3275209 w 12218982"/>
              <a:gd name="connsiteY3" fmla="*/ 1 h 6860673"/>
              <a:gd name="connsiteX4" fmla="*/ 3275209 w 12218982"/>
              <a:gd name="connsiteY4" fmla="*/ 0 h 6860673"/>
              <a:gd name="connsiteX5" fmla="*/ 12218982 w 12218982"/>
              <a:gd name="connsiteY5" fmla="*/ 0 h 6860673"/>
              <a:gd name="connsiteX6" fmla="*/ 12218982 w 12218982"/>
              <a:gd name="connsiteY6" fmla="*/ 1983013 h 6860673"/>
              <a:gd name="connsiteX7" fmla="*/ 12062259 w 12218982"/>
              <a:gd name="connsiteY7" fmla="*/ 2024385 h 6860673"/>
              <a:gd name="connsiteX8" fmla="*/ 10972986 w 12218982"/>
              <a:gd name="connsiteY8" fmla="*/ 2139627 h 6860673"/>
              <a:gd name="connsiteX9" fmla="*/ 5417726 w 12218982"/>
              <a:gd name="connsiteY9" fmla="*/ 115939 h 6860673"/>
              <a:gd name="connsiteX10" fmla="*/ 5011629 w 12218982"/>
              <a:gd name="connsiteY10" fmla="*/ 121918 h 6860673"/>
              <a:gd name="connsiteX11" fmla="*/ 4783396 w 12218982"/>
              <a:gd name="connsiteY11" fmla="*/ 139697 h 6860673"/>
              <a:gd name="connsiteX12" fmla="*/ 4570293 w 12218982"/>
              <a:gd name="connsiteY12" fmla="*/ 145085 h 6860673"/>
              <a:gd name="connsiteX13" fmla="*/ 692864 w 12218982"/>
              <a:gd name="connsiteY13" fmla="*/ 2723368 h 6860673"/>
              <a:gd name="connsiteX14" fmla="*/ 653810 w 12218982"/>
              <a:gd name="connsiteY14" fmla="*/ 2809752 h 6860673"/>
              <a:gd name="connsiteX15" fmla="*/ 633474 w 12218982"/>
              <a:gd name="connsiteY15" fmla="*/ 2851993 h 6860673"/>
              <a:gd name="connsiteX16" fmla="*/ 551923 w 12218982"/>
              <a:gd name="connsiteY16" fmla="*/ 3041708 h 6860673"/>
              <a:gd name="connsiteX17" fmla="*/ 532245 w 12218982"/>
              <a:gd name="connsiteY17" fmla="*/ 3101107 h 6860673"/>
              <a:gd name="connsiteX18" fmla="*/ 519820 w 12218982"/>
              <a:gd name="connsiteY18" fmla="*/ 3132620 h 6860673"/>
              <a:gd name="connsiteX19" fmla="*/ 242995 w 12218982"/>
              <a:gd name="connsiteY19" fmla="*/ 4701210 h 6860673"/>
              <a:gd name="connsiteX20" fmla="*/ 692864 w 12218982"/>
              <a:gd name="connsiteY20" fmla="*/ 6679052 h 6860673"/>
              <a:gd name="connsiteX21" fmla="*/ 784515 w 12218982"/>
              <a:gd name="connsiteY21" fmla="*/ 6858000 h 6860673"/>
              <a:gd name="connsiteX22" fmla="*/ 341340 w 12218982"/>
              <a:gd name="connsiteY22" fmla="*/ 6858000 h 6860673"/>
              <a:gd name="connsiteX23" fmla="*/ 341340 w 12218982"/>
              <a:gd name="connsiteY23" fmla="*/ 6860673 h 6860673"/>
              <a:gd name="connsiteX24" fmla="*/ 4456 w 12218982"/>
              <a:gd name="connsiteY24" fmla="*/ 6860673 h 6860673"/>
              <a:gd name="connsiteX25" fmla="*/ 4456 w 12218982"/>
              <a:gd name="connsiteY25" fmla="*/ 2794000 h 6860673"/>
              <a:gd name="connsiteX26" fmla="*/ 0 w 12218982"/>
              <a:gd name="connsiteY26" fmla="*/ 2794000 h 6860673"/>
              <a:gd name="connsiteX27" fmla="*/ 0 w 12218982"/>
              <a:gd name="connsiteY27" fmla="*/ 2022550 h 6860673"/>
              <a:gd name="connsiteX28" fmla="*/ 4456 w 12218982"/>
              <a:gd name="connsiteY28" fmla="*/ 2022550 h 6860673"/>
              <a:gd name="connsiteX29" fmla="*/ 4456 w 12218982"/>
              <a:gd name="connsiteY29" fmla="*/ 1646989 h 6860673"/>
              <a:gd name="connsiteX30" fmla="*/ 4456 w 12218982"/>
              <a:gd name="connsiteY30" fmla="*/ 0 h 686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8982" h="6860673">
                <a:moveTo>
                  <a:pt x="4456" y="0"/>
                </a:moveTo>
                <a:lnTo>
                  <a:pt x="3150735" y="0"/>
                </a:lnTo>
                <a:lnTo>
                  <a:pt x="3150734" y="1"/>
                </a:lnTo>
                <a:lnTo>
                  <a:pt x="3275209" y="1"/>
                </a:lnTo>
                <a:lnTo>
                  <a:pt x="3275209" y="0"/>
                </a:lnTo>
                <a:lnTo>
                  <a:pt x="12218982" y="0"/>
                </a:lnTo>
                <a:lnTo>
                  <a:pt x="12218982" y="1983013"/>
                </a:lnTo>
                <a:lnTo>
                  <a:pt x="12062259" y="2024385"/>
                </a:lnTo>
                <a:cubicBezTo>
                  <a:pt x="11728036" y="2099441"/>
                  <a:pt x="11364094" y="2141640"/>
                  <a:pt x="10972986" y="2139627"/>
                </a:cubicBezTo>
                <a:cubicBezTo>
                  <a:pt x="8748018" y="2128176"/>
                  <a:pt x="7788484" y="155587"/>
                  <a:pt x="5417726" y="115939"/>
                </a:cubicBezTo>
                <a:cubicBezTo>
                  <a:pt x="5278815" y="113616"/>
                  <a:pt x="5143479" y="115764"/>
                  <a:pt x="5011629" y="121918"/>
                </a:cubicBezTo>
                <a:lnTo>
                  <a:pt x="4783396" y="139697"/>
                </a:lnTo>
                <a:lnTo>
                  <a:pt x="4570293" y="145085"/>
                </a:lnTo>
                <a:cubicBezTo>
                  <a:pt x="2859647" y="231798"/>
                  <a:pt x="1397605" y="1260791"/>
                  <a:pt x="692864" y="2723368"/>
                </a:cubicBezTo>
                <a:lnTo>
                  <a:pt x="653810" y="2809752"/>
                </a:lnTo>
                <a:lnTo>
                  <a:pt x="633474" y="2851993"/>
                </a:lnTo>
                <a:cubicBezTo>
                  <a:pt x="600933" y="2920155"/>
                  <a:pt x="575052" y="2977311"/>
                  <a:pt x="551923" y="3041708"/>
                </a:cubicBezTo>
                <a:lnTo>
                  <a:pt x="532245" y="3101107"/>
                </a:lnTo>
                <a:lnTo>
                  <a:pt x="519820" y="3132620"/>
                </a:lnTo>
                <a:cubicBezTo>
                  <a:pt x="340732" y="3621732"/>
                  <a:pt x="242995" y="4150057"/>
                  <a:pt x="242995" y="4701210"/>
                </a:cubicBezTo>
                <a:cubicBezTo>
                  <a:pt x="242995" y="5409836"/>
                  <a:pt x="404560" y="6080725"/>
                  <a:pt x="692864" y="6679052"/>
                </a:cubicBezTo>
                <a:lnTo>
                  <a:pt x="784515" y="6858000"/>
                </a:lnTo>
                <a:lnTo>
                  <a:pt x="341340" y="6858000"/>
                </a:lnTo>
                <a:lnTo>
                  <a:pt x="341340" y="6860673"/>
                </a:lnTo>
                <a:lnTo>
                  <a:pt x="4456" y="6860673"/>
                </a:lnTo>
                <a:lnTo>
                  <a:pt x="4456" y="2794000"/>
                </a:lnTo>
                <a:lnTo>
                  <a:pt x="0" y="2794000"/>
                </a:lnTo>
                <a:lnTo>
                  <a:pt x="0" y="2022550"/>
                </a:lnTo>
                <a:lnTo>
                  <a:pt x="4456" y="2022550"/>
                </a:lnTo>
                <a:lnTo>
                  <a:pt x="4456" y="1646989"/>
                </a:lnTo>
                <a:lnTo>
                  <a:pt x="4456" y="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77000">
                <a:schemeClr val="accent3">
                  <a:lumMod val="25000"/>
                  <a:alpha val="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9AD65933-4DAE-2A46-C7F9-2A20CB244088}"/>
              </a:ext>
            </a:extLst>
          </p:cNvPr>
          <p:cNvSpPr/>
          <p:nvPr userDrawn="1"/>
        </p:nvSpPr>
        <p:spPr>
          <a:xfrm>
            <a:off x="4603793" y="0"/>
            <a:ext cx="6821472" cy="1207007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41000">
                <a:schemeClr val="accent5">
                  <a:alpha val="21000"/>
                </a:schemeClr>
              </a:gs>
              <a:gs pos="98000">
                <a:schemeClr val="accent5">
                  <a:lumMod val="50000"/>
                </a:schemeClr>
              </a:gs>
            </a:gsLst>
            <a:lin ang="13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078C0FDD-401B-0E80-5823-215C99BAE6B2}"/>
              </a:ext>
            </a:extLst>
          </p:cNvPr>
          <p:cNvSpPr/>
          <p:nvPr userDrawn="1"/>
        </p:nvSpPr>
        <p:spPr>
          <a:xfrm rot="710202" flipH="1">
            <a:off x="6511239" y="-551340"/>
            <a:ext cx="5838132" cy="3132551"/>
          </a:xfrm>
          <a:custGeom>
            <a:avLst/>
            <a:gdLst>
              <a:gd name="connsiteX0" fmla="*/ 480125 w 6747252"/>
              <a:gd name="connsiteY0" fmla="*/ 0 h 3620355"/>
              <a:gd name="connsiteX1" fmla="*/ 6747252 w 6747252"/>
              <a:gd name="connsiteY1" fmla="*/ 1313462 h 3620355"/>
              <a:gd name="connsiteX2" fmla="*/ 6355443 w 6747252"/>
              <a:gd name="connsiteY2" fmla="*/ 1443581 h 3620355"/>
              <a:gd name="connsiteX3" fmla="*/ 4058536 w 6747252"/>
              <a:gd name="connsiteY3" fmla="*/ 2678500 h 3620355"/>
              <a:gd name="connsiteX4" fmla="*/ 33178 w 6747252"/>
              <a:gd name="connsiteY4" fmla="*/ 2369641 h 3620355"/>
              <a:gd name="connsiteX5" fmla="*/ 0 w 6747252"/>
              <a:gd name="connsiteY5" fmla="*/ 2290898 h 3620355"/>
              <a:gd name="connsiteX6" fmla="*/ 480125 w 6747252"/>
              <a:gd name="connsiteY6" fmla="*/ 0 h 362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7252" h="3620355">
                <a:moveTo>
                  <a:pt x="480125" y="0"/>
                </a:moveTo>
                <a:lnTo>
                  <a:pt x="6747252" y="1313462"/>
                </a:lnTo>
                <a:lnTo>
                  <a:pt x="6355443" y="1443581"/>
                </a:lnTo>
                <a:cubicBezTo>
                  <a:pt x="5476828" y="1758684"/>
                  <a:pt x="4659690" y="2192443"/>
                  <a:pt x="4058536" y="2678500"/>
                </a:cubicBezTo>
                <a:cubicBezTo>
                  <a:pt x="2102261" y="4268418"/>
                  <a:pt x="625747" y="3626023"/>
                  <a:pt x="33178" y="2369641"/>
                </a:cubicBezTo>
                <a:lnTo>
                  <a:pt x="0" y="2290898"/>
                </a:lnTo>
                <a:lnTo>
                  <a:pt x="480125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>
                  <a:lumMod val="75000"/>
                  <a:alpha val="19000"/>
                </a:schemeClr>
              </a:gs>
              <a:gs pos="0">
                <a:schemeClr val="accent6">
                  <a:alpha val="61994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584" y="2176272"/>
            <a:ext cx="9921240" cy="1481328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0" y="4261104"/>
            <a:ext cx="7068312" cy="75895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4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4226C42-B02E-1D4B-77B4-BF0257C6041E}"/>
              </a:ext>
            </a:extLst>
          </p:cNvPr>
          <p:cNvSpPr/>
          <p:nvPr userDrawn="1"/>
        </p:nvSpPr>
        <p:spPr>
          <a:xfrm>
            <a:off x="19485" y="0"/>
            <a:ext cx="6721146" cy="6858000"/>
          </a:xfrm>
          <a:custGeom>
            <a:avLst/>
            <a:gdLst>
              <a:gd name="connsiteX0" fmla="*/ 0 w 6721146"/>
              <a:gd name="connsiteY0" fmla="*/ 0 h 6858000"/>
              <a:gd name="connsiteX1" fmla="*/ 399503 w 6721146"/>
              <a:gd name="connsiteY1" fmla="*/ 0 h 6858000"/>
              <a:gd name="connsiteX2" fmla="*/ 395119 w 6721146"/>
              <a:gd name="connsiteY2" fmla="*/ 19864 h 6858000"/>
              <a:gd name="connsiteX3" fmla="*/ 244176 w 6721146"/>
              <a:gd name="connsiteY3" fmla="*/ 529296 h 6858000"/>
              <a:gd name="connsiteX4" fmla="*/ 993095 w 6721146"/>
              <a:gd name="connsiteY4" fmla="*/ 5197987 h 6858000"/>
              <a:gd name="connsiteX5" fmla="*/ 4989455 w 6721146"/>
              <a:gd name="connsiteY5" fmla="*/ 6468602 h 6858000"/>
              <a:gd name="connsiteX6" fmla="*/ 6648701 w 6721146"/>
              <a:gd name="connsiteY6" fmla="*/ 6787937 h 6858000"/>
              <a:gd name="connsiteX7" fmla="*/ 6721146 w 6721146"/>
              <a:gd name="connsiteY7" fmla="*/ 6858000 h 6858000"/>
              <a:gd name="connsiteX8" fmla="*/ 0 w 6721146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1146" h="6858000">
                <a:moveTo>
                  <a:pt x="0" y="0"/>
                </a:moveTo>
                <a:lnTo>
                  <a:pt x="399503" y="0"/>
                </a:lnTo>
                <a:lnTo>
                  <a:pt x="395119" y="19864"/>
                </a:lnTo>
                <a:cubicBezTo>
                  <a:pt x="355531" y="180505"/>
                  <a:pt x="305509" y="350292"/>
                  <a:pt x="244176" y="529296"/>
                </a:cubicBezTo>
                <a:cubicBezTo>
                  <a:pt x="-223599" y="2697668"/>
                  <a:pt x="276778" y="4254046"/>
                  <a:pt x="993095" y="5197987"/>
                </a:cubicBezTo>
                <a:cubicBezTo>
                  <a:pt x="1709415" y="6141924"/>
                  <a:pt x="3704883" y="6653220"/>
                  <a:pt x="4989455" y="6468602"/>
                </a:cubicBezTo>
                <a:cubicBezTo>
                  <a:pt x="5774573" y="6353740"/>
                  <a:pt x="6315041" y="6502080"/>
                  <a:pt x="6648701" y="6787937"/>
                </a:cubicBezTo>
                <a:lnTo>
                  <a:pt x="6721146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73000">
                <a:schemeClr val="accent3">
                  <a:lumMod val="25000"/>
                </a:schemeClr>
              </a:gs>
              <a:gs pos="0">
                <a:schemeClr val="accent1">
                  <a:alpha val="2964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60C6EA0-9137-97A8-7C78-0FCD8675F1B0}"/>
              </a:ext>
            </a:extLst>
          </p:cNvPr>
          <p:cNvSpPr/>
          <p:nvPr userDrawn="1"/>
        </p:nvSpPr>
        <p:spPr>
          <a:xfrm>
            <a:off x="8497" y="7662"/>
            <a:ext cx="4591137" cy="3588767"/>
          </a:xfrm>
          <a:custGeom>
            <a:avLst/>
            <a:gdLst>
              <a:gd name="connsiteX0" fmla="*/ 0 w 4591137"/>
              <a:gd name="connsiteY0" fmla="*/ 0 h 3588767"/>
              <a:gd name="connsiteX1" fmla="*/ 4591137 w 4591137"/>
              <a:gd name="connsiteY1" fmla="*/ 0 h 3588767"/>
              <a:gd name="connsiteX2" fmla="*/ 4458037 w 4591137"/>
              <a:gd name="connsiteY2" fmla="*/ 139038 h 3588767"/>
              <a:gd name="connsiteX3" fmla="*/ 3406398 w 4591137"/>
              <a:gd name="connsiteY3" fmla="*/ 1512312 h 3588767"/>
              <a:gd name="connsiteX4" fmla="*/ 202105 w 4591137"/>
              <a:gd name="connsiteY4" fmla="*/ 3554432 h 3588767"/>
              <a:gd name="connsiteX5" fmla="*/ 0 w 4591137"/>
              <a:gd name="connsiteY5" fmla="*/ 3506319 h 358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1137" h="3588767">
                <a:moveTo>
                  <a:pt x="0" y="0"/>
                </a:moveTo>
                <a:lnTo>
                  <a:pt x="4591137" y="0"/>
                </a:lnTo>
                <a:lnTo>
                  <a:pt x="4458037" y="139038"/>
                </a:lnTo>
                <a:cubicBezTo>
                  <a:pt x="4038035" y="589101"/>
                  <a:pt x="3677988" y="1055885"/>
                  <a:pt x="3406398" y="1512312"/>
                </a:cubicBezTo>
                <a:cubicBezTo>
                  <a:pt x="2398561" y="3215836"/>
                  <a:pt x="1221089" y="3736280"/>
                  <a:pt x="202105" y="3554432"/>
                </a:cubicBezTo>
                <a:lnTo>
                  <a:pt x="0" y="3506319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5000"/>
                  <a:alpha val="55687"/>
                </a:schemeClr>
              </a:gs>
              <a:gs pos="99000">
                <a:schemeClr val="accent1">
                  <a:lumMod val="60000"/>
                  <a:lumOff val="40000"/>
                  <a:alpha val="20003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24">
            <a:extLst>
              <a:ext uri="{FF2B5EF4-FFF2-40B4-BE49-F238E27FC236}">
                <a16:creationId xmlns:a16="http://schemas.microsoft.com/office/drawing/2014/main" id="{2698A246-2716-9361-4EDE-2498058A4C3A}"/>
              </a:ext>
            </a:extLst>
          </p:cNvPr>
          <p:cNvSpPr/>
          <p:nvPr userDrawn="1"/>
        </p:nvSpPr>
        <p:spPr>
          <a:xfrm>
            <a:off x="0" y="0"/>
            <a:ext cx="1893320" cy="2085274"/>
          </a:xfrm>
          <a:custGeom>
            <a:avLst/>
            <a:gdLst>
              <a:gd name="connsiteX0" fmla="*/ 0 w 1893320"/>
              <a:gd name="connsiteY0" fmla="*/ 0 h 2085274"/>
              <a:gd name="connsiteX1" fmla="*/ 1893320 w 1893320"/>
              <a:gd name="connsiteY1" fmla="*/ 0 h 2085274"/>
              <a:gd name="connsiteX2" fmla="*/ 1836420 w 1893320"/>
              <a:gd name="connsiteY2" fmla="*/ 89992 h 2085274"/>
              <a:gd name="connsiteX3" fmla="*/ 1471130 w 1893320"/>
              <a:gd name="connsiteY3" fmla="*/ 883842 h 2085274"/>
              <a:gd name="connsiteX4" fmla="*/ 90049 w 1893320"/>
              <a:gd name="connsiteY4" fmla="*/ 2071651 h 2085274"/>
              <a:gd name="connsiteX5" fmla="*/ 0 w 1893320"/>
              <a:gd name="connsiteY5" fmla="*/ 2052168 h 2085274"/>
              <a:gd name="connsiteX6" fmla="*/ 0 w 1893320"/>
              <a:gd name="connsiteY6" fmla="*/ 0 h 208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3320" h="2085274">
                <a:moveTo>
                  <a:pt x="0" y="0"/>
                </a:moveTo>
                <a:lnTo>
                  <a:pt x="1893320" y="0"/>
                </a:lnTo>
                <a:lnTo>
                  <a:pt x="1836420" y="89992"/>
                </a:lnTo>
                <a:cubicBezTo>
                  <a:pt x="1676137" y="357859"/>
                  <a:pt x="1549717" y="629674"/>
                  <a:pt x="1471130" y="883842"/>
                </a:cubicBezTo>
                <a:cubicBezTo>
                  <a:pt x="1174602" y="1851540"/>
                  <a:pt x="614067" y="2156914"/>
                  <a:pt x="90049" y="2071651"/>
                </a:cubicBezTo>
                <a:lnTo>
                  <a:pt x="0" y="20521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  <a:alpha val="1074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9A7DD52-C2B0-2B91-92C0-905899BB578D}"/>
              </a:ext>
            </a:extLst>
          </p:cNvPr>
          <p:cNvSpPr/>
          <p:nvPr userDrawn="1"/>
        </p:nvSpPr>
        <p:spPr>
          <a:xfrm>
            <a:off x="2" y="5262792"/>
            <a:ext cx="2809260" cy="1595208"/>
          </a:xfrm>
          <a:custGeom>
            <a:avLst/>
            <a:gdLst>
              <a:gd name="connsiteX0" fmla="*/ 0 w 2809260"/>
              <a:gd name="connsiteY0" fmla="*/ 0 h 1595208"/>
              <a:gd name="connsiteX1" fmla="*/ 101140 w 2809260"/>
              <a:gd name="connsiteY1" fmla="*/ 117015 h 1595208"/>
              <a:gd name="connsiteX2" fmla="*/ 2208849 w 2809260"/>
              <a:gd name="connsiteY2" fmla="*/ 1381471 h 1595208"/>
              <a:gd name="connsiteX3" fmla="*/ 2746965 w 2809260"/>
              <a:gd name="connsiteY3" fmla="*/ 1562268 h 1595208"/>
              <a:gd name="connsiteX4" fmla="*/ 2809260 w 2809260"/>
              <a:gd name="connsiteY4" fmla="*/ 1595208 h 1595208"/>
              <a:gd name="connsiteX5" fmla="*/ 0 w 2809260"/>
              <a:gd name="connsiteY5" fmla="*/ 1595207 h 159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260" h="1595208">
                <a:moveTo>
                  <a:pt x="0" y="0"/>
                </a:moveTo>
                <a:lnTo>
                  <a:pt x="101140" y="117015"/>
                </a:lnTo>
                <a:cubicBezTo>
                  <a:pt x="653434" y="714877"/>
                  <a:pt x="1509442" y="1220329"/>
                  <a:pt x="2208849" y="1381471"/>
                </a:cubicBezTo>
                <a:cubicBezTo>
                  <a:pt x="2416303" y="1428716"/>
                  <a:pt x="2594874" y="1490011"/>
                  <a:pt x="2746965" y="1562268"/>
                </a:cubicBezTo>
                <a:lnTo>
                  <a:pt x="2809260" y="1595208"/>
                </a:lnTo>
                <a:lnTo>
                  <a:pt x="0" y="1595207"/>
                </a:lnTo>
                <a:close/>
              </a:path>
            </a:pathLst>
          </a:custGeom>
          <a:gradFill flip="none" rotWithShape="1">
            <a:gsLst>
              <a:gs pos="98000">
                <a:schemeClr val="accent5">
                  <a:lumMod val="50000"/>
                  <a:alpha val="67000"/>
                </a:schemeClr>
              </a:gs>
              <a:gs pos="0">
                <a:schemeClr val="accent6">
                  <a:alpha val="4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29">
            <a:extLst>
              <a:ext uri="{FF2B5EF4-FFF2-40B4-BE49-F238E27FC236}">
                <a16:creationId xmlns:a16="http://schemas.microsoft.com/office/drawing/2014/main" id="{73541AB3-4000-4259-4112-06DA0F0728A5}"/>
              </a:ext>
            </a:extLst>
          </p:cNvPr>
          <p:cNvSpPr/>
          <p:nvPr userDrawn="1"/>
        </p:nvSpPr>
        <p:spPr>
          <a:xfrm>
            <a:off x="10193397" y="2730129"/>
            <a:ext cx="1979119" cy="4127871"/>
          </a:xfrm>
          <a:custGeom>
            <a:avLst/>
            <a:gdLst>
              <a:gd name="connsiteX0" fmla="*/ 1979119 w 1979119"/>
              <a:gd name="connsiteY0" fmla="*/ 0 h 4127871"/>
              <a:gd name="connsiteX1" fmla="*/ 1979119 w 1979119"/>
              <a:gd name="connsiteY1" fmla="*/ 4127871 h 4127871"/>
              <a:gd name="connsiteX2" fmla="*/ 0 w 1979119"/>
              <a:gd name="connsiteY2" fmla="*/ 4127871 h 4127871"/>
              <a:gd name="connsiteX3" fmla="*/ 113381 w 1979119"/>
              <a:gd name="connsiteY3" fmla="*/ 3939685 h 4127871"/>
              <a:gd name="connsiteX4" fmla="*/ 893390 w 1979119"/>
              <a:gd name="connsiteY4" fmla="*/ 1926136 h 4127871"/>
              <a:gd name="connsiteX5" fmla="*/ 1827429 w 1979119"/>
              <a:gd name="connsiteY5" fmla="*/ 103152 h 4127871"/>
              <a:gd name="connsiteX6" fmla="*/ 1979119 w 1979119"/>
              <a:gd name="connsiteY6" fmla="*/ 0 h 412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119" h="4127871">
                <a:moveTo>
                  <a:pt x="1979119" y="0"/>
                </a:moveTo>
                <a:lnTo>
                  <a:pt x="1979119" y="4127871"/>
                </a:lnTo>
                <a:lnTo>
                  <a:pt x="0" y="4127871"/>
                </a:lnTo>
                <a:lnTo>
                  <a:pt x="113381" y="3939685"/>
                </a:lnTo>
                <a:cubicBezTo>
                  <a:pt x="496433" y="3268400"/>
                  <a:pt x="776925" y="2555572"/>
                  <a:pt x="893390" y="1926136"/>
                </a:cubicBezTo>
                <a:cubicBezTo>
                  <a:pt x="1059875" y="1013485"/>
                  <a:pt x="1404160" y="429246"/>
                  <a:pt x="1827429" y="103152"/>
                </a:cubicBezTo>
                <a:lnTo>
                  <a:pt x="1979119" y="0"/>
                </a:lnTo>
                <a:close/>
              </a:path>
            </a:pathLst>
          </a:custGeom>
          <a:gradFill>
            <a:gsLst>
              <a:gs pos="83000">
                <a:schemeClr val="accent5">
                  <a:lumMod val="58000"/>
                  <a:alpha val="35019"/>
                </a:schemeClr>
              </a:gs>
              <a:gs pos="0">
                <a:schemeClr val="accent6">
                  <a:lumMod val="89923"/>
                  <a:lumOff val="10077"/>
                  <a:alpha val="35554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36" y="822960"/>
            <a:ext cx="8878824" cy="1069848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6192" y="2185416"/>
            <a:ext cx="2953512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6192" y="2743200"/>
            <a:ext cx="2953512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4880" y="2185416"/>
            <a:ext cx="2953512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4880" y="2743200"/>
            <a:ext cx="2953512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963910-7C6F-7474-84FF-C53D235027B8}"/>
              </a:ext>
            </a:extLst>
          </p:cNvPr>
          <p:cNvCxnSpPr>
            <a:cxnSpLocks/>
          </p:cNvCxnSpPr>
          <p:nvPr userDrawn="1"/>
        </p:nvCxnSpPr>
        <p:spPr>
          <a:xfrm>
            <a:off x="594170" y="846661"/>
            <a:ext cx="0" cy="511101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3CEC7BC-C46D-D3AD-22D8-8737322B7E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3568" y="2185416"/>
            <a:ext cx="2953512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658FA801-D400-D7FB-6241-4A41BBAAA0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73568" y="2743200"/>
            <a:ext cx="2953512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9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15CD9-7B09-FB25-0368-96365B9D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88" y="832104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C6BE5A-F1AC-214F-638D-C6C21E51BF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127D4-BE09-1C43-0562-195F20C8A0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1740CAD-6CDA-9014-8875-BCECEECE0522}"/>
              </a:ext>
            </a:extLst>
          </p:cNvPr>
          <p:cNvSpPr/>
          <p:nvPr userDrawn="1"/>
        </p:nvSpPr>
        <p:spPr>
          <a:xfrm flipH="1">
            <a:off x="3791017" y="2349814"/>
            <a:ext cx="2058045" cy="205804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E536D1-EF07-9062-CA32-986876ED933F}"/>
              </a:ext>
            </a:extLst>
          </p:cNvPr>
          <p:cNvSpPr/>
          <p:nvPr userDrawn="1"/>
        </p:nvSpPr>
        <p:spPr>
          <a:xfrm flipH="1">
            <a:off x="8929767" y="2349814"/>
            <a:ext cx="2058045" cy="205804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09D35C-DD66-8B6A-98FE-003262BBE72D}"/>
              </a:ext>
            </a:extLst>
          </p:cNvPr>
          <p:cNvSpPr/>
          <p:nvPr userDrawn="1"/>
        </p:nvSpPr>
        <p:spPr>
          <a:xfrm flipH="1">
            <a:off x="6342947" y="2349814"/>
            <a:ext cx="2058045" cy="20580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E263D2-96A8-9EB3-2175-1DB2FD5CB609}"/>
              </a:ext>
            </a:extLst>
          </p:cNvPr>
          <p:cNvSpPr/>
          <p:nvPr userDrawn="1"/>
        </p:nvSpPr>
        <p:spPr>
          <a:xfrm flipH="1">
            <a:off x="1247942" y="2349814"/>
            <a:ext cx="2058045" cy="2058045"/>
          </a:xfrm>
          <a:prstGeom prst="ellipse">
            <a:avLst/>
          </a:prstGeom>
          <a:gradFill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3517CD-F786-4206-2455-E4C3BD9874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2524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978C389-1D90-6CEB-1D34-D69BF78983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2524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2B5D758-2B43-B448-79C9-1F09317F8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27120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5404FC1-F068-1D2B-A3D6-59F44099DD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27120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F0B1C4A-F0AC-3974-6F79-9CCF799976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C12C91B-3BBC-019A-22DF-DF71A287D5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B3FD4C7-50B9-E37D-A077-B15D8C6DB9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24349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86092F0-1D91-8C7F-EEFE-A7D79FF89C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24349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D38BBA9-DB40-81D9-4D13-4351576F9F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399285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D4E44748-5631-A2C7-ADA1-FB2707923EE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946787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8A56F66F-909F-8F64-B021-9820EB3F6B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98717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EB90D275-5951-BAE0-8859-71B60C946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85537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01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3CF1AC86-4E83-EED8-9FB5-635710111D45}"/>
              </a:ext>
            </a:extLst>
          </p:cNvPr>
          <p:cNvSpPr/>
          <p:nvPr userDrawn="1"/>
        </p:nvSpPr>
        <p:spPr>
          <a:xfrm flipH="1">
            <a:off x="1704107" y="4055522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3E890B-5D84-F4A6-E963-051A1C52577D}"/>
              </a:ext>
            </a:extLst>
          </p:cNvPr>
          <p:cNvSpPr/>
          <p:nvPr userDrawn="1"/>
        </p:nvSpPr>
        <p:spPr>
          <a:xfrm flipH="1">
            <a:off x="4228381" y="1853643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321B0B-6EF1-E460-8E13-3BBE774FA148}"/>
              </a:ext>
            </a:extLst>
          </p:cNvPr>
          <p:cNvSpPr/>
          <p:nvPr userDrawn="1"/>
        </p:nvSpPr>
        <p:spPr>
          <a:xfrm flipH="1">
            <a:off x="6752655" y="4055275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98AB146-30D1-CD59-5D88-5097CF8561D1}"/>
              </a:ext>
            </a:extLst>
          </p:cNvPr>
          <p:cNvSpPr/>
          <p:nvPr userDrawn="1"/>
        </p:nvSpPr>
        <p:spPr>
          <a:xfrm flipH="1">
            <a:off x="9280950" y="4066155"/>
            <a:ext cx="1231495" cy="123149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FE52614-CC2D-3550-FDBA-9D7D76ED0F72}"/>
              </a:ext>
            </a:extLst>
          </p:cNvPr>
          <p:cNvSpPr/>
          <p:nvPr userDrawn="1"/>
        </p:nvSpPr>
        <p:spPr>
          <a:xfrm flipH="1">
            <a:off x="4228381" y="4056366"/>
            <a:ext cx="1231495" cy="123149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19BEA3C-B965-CC70-315C-7C531CD7AA4A}"/>
              </a:ext>
            </a:extLst>
          </p:cNvPr>
          <p:cNvSpPr/>
          <p:nvPr userDrawn="1"/>
        </p:nvSpPr>
        <p:spPr>
          <a:xfrm flipH="1">
            <a:off x="9276929" y="1861862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BCCE6E9-C40E-A684-457C-F08C974BD59F}"/>
              </a:ext>
            </a:extLst>
          </p:cNvPr>
          <p:cNvSpPr/>
          <p:nvPr userDrawn="1"/>
        </p:nvSpPr>
        <p:spPr>
          <a:xfrm flipH="1">
            <a:off x="6752655" y="1855810"/>
            <a:ext cx="1231495" cy="123149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9B5F0D0-ABA3-5B0F-77C9-C5B64A613F84}"/>
              </a:ext>
            </a:extLst>
          </p:cNvPr>
          <p:cNvSpPr/>
          <p:nvPr userDrawn="1"/>
        </p:nvSpPr>
        <p:spPr>
          <a:xfrm flipH="1">
            <a:off x="1692043" y="1846020"/>
            <a:ext cx="1231495" cy="1231495"/>
          </a:xfrm>
          <a:prstGeom prst="ellipse">
            <a:avLst/>
          </a:prstGeom>
          <a:gradFill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15CD9-7B09-FB25-0368-96365B9D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88" y="338328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C6BE5A-F1AC-214F-638D-C6C21E51BF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127D4-BE09-1C43-0562-195F20C8A0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3517CD-F786-4206-2455-E4C3BD9874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6854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978C389-1D90-6CEB-1D34-D69BF78983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6854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2B5D758-2B43-B448-79C9-1F09317F8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1128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5404FC1-F068-1D2B-A3D6-59F44099DD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1128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F0B1C4A-F0AC-3974-6F79-9CCF799976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5402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C12C91B-3BBC-019A-22DF-DF71A287D5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5402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B3FD4C7-50B9-E37D-A077-B15D8C6DB9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49676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86092F0-1D91-8C7F-EEFE-A7D79FF89C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49676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D38BBA9-DB40-81D9-4D13-4351576F9F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782010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D4E44748-5631-A2C7-ADA1-FB2707923EE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18348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8A56F66F-909F-8F64-B021-9820EB3F6B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42622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EB90D275-5951-BAE0-8859-71B60C946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66896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20">
            <a:extLst>
              <a:ext uri="{FF2B5EF4-FFF2-40B4-BE49-F238E27FC236}">
                <a16:creationId xmlns:a16="http://schemas.microsoft.com/office/drawing/2014/main" id="{BA9EB14D-8336-06B5-51E3-FBCAF00F1F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794074" y="4145489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0">
            <a:extLst>
              <a:ext uri="{FF2B5EF4-FFF2-40B4-BE49-F238E27FC236}">
                <a16:creationId xmlns:a16="http://schemas.microsoft.com/office/drawing/2014/main" id="{A1E65D12-1094-78B5-B37A-A03576991D1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18348" y="4146333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20">
            <a:extLst>
              <a:ext uri="{FF2B5EF4-FFF2-40B4-BE49-F238E27FC236}">
                <a16:creationId xmlns:a16="http://schemas.microsoft.com/office/drawing/2014/main" id="{6ABE5CEC-34A4-CD5D-FA0D-D675A87984F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42622" y="4145242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20">
            <a:extLst>
              <a:ext uri="{FF2B5EF4-FFF2-40B4-BE49-F238E27FC236}">
                <a16:creationId xmlns:a16="http://schemas.microsoft.com/office/drawing/2014/main" id="{5DA945B5-3444-7CAC-AA4A-55B04D03982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70917" y="4156122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B0DA5B5-9C84-7B23-EE8E-CEA555CD808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76854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99C62621-0080-5CDD-E5DD-2FCF2D548CE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76854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B69DDE47-632B-987E-545E-BAB200D374E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01128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A165DCBF-4EFD-7181-68BA-1625AC1C0D5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01128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3C7ECA2F-9EC3-26BD-B424-ECE80473DF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25402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C9535F99-6134-8D03-FFEE-D1B3E007F2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25402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163BD863-99E7-C7C4-4762-8C168574E9A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49676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63678AE5-B810-D5BE-40B5-888AF447315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49676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5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F4F2FF2-B2D0-EAB9-0059-1E59CFF27936}"/>
              </a:ext>
            </a:extLst>
          </p:cNvPr>
          <p:cNvSpPr/>
          <p:nvPr userDrawn="1"/>
        </p:nvSpPr>
        <p:spPr>
          <a:xfrm>
            <a:off x="0" y="3079989"/>
            <a:ext cx="4744043" cy="3778013"/>
          </a:xfrm>
          <a:custGeom>
            <a:avLst/>
            <a:gdLst>
              <a:gd name="connsiteX0" fmla="*/ 552680 w 4744043"/>
              <a:gd name="connsiteY0" fmla="*/ 2 h 3778013"/>
              <a:gd name="connsiteX1" fmla="*/ 3368067 w 4744043"/>
              <a:gd name="connsiteY1" fmla="*/ 2076456 h 3778013"/>
              <a:gd name="connsiteX2" fmla="*/ 4603294 w 4744043"/>
              <a:gd name="connsiteY2" fmla="*/ 3641510 h 3778013"/>
              <a:gd name="connsiteX3" fmla="*/ 4744043 w 4744043"/>
              <a:gd name="connsiteY3" fmla="*/ 3778013 h 3778013"/>
              <a:gd name="connsiteX4" fmla="*/ 0 w 4744043"/>
              <a:gd name="connsiteY4" fmla="*/ 3778013 h 3778013"/>
              <a:gd name="connsiteX5" fmla="*/ 0 w 4744043"/>
              <a:gd name="connsiteY5" fmla="*/ 73323 h 3778013"/>
              <a:gd name="connsiteX6" fmla="*/ 163773 w 4744043"/>
              <a:gd name="connsiteY6" fmla="*/ 34335 h 3778013"/>
              <a:gd name="connsiteX7" fmla="*/ 552680 w 4744043"/>
              <a:gd name="connsiteY7" fmla="*/ 2 h 37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4043" h="3778013">
                <a:moveTo>
                  <a:pt x="552680" y="2"/>
                </a:moveTo>
                <a:cubicBezTo>
                  <a:pt x="1474475" y="1086"/>
                  <a:pt x="2486209" y="585872"/>
                  <a:pt x="3368067" y="2076456"/>
                </a:cubicBezTo>
                <a:cubicBezTo>
                  <a:pt x="3678455" y="2598086"/>
                  <a:pt x="4104379" y="3133243"/>
                  <a:pt x="4603294" y="3641510"/>
                </a:cubicBezTo>
                <a:lnTo>
                  <a:pt x="4744043" y="3778013"/>
                </a:lnTo>
                <a:lnTo>
                  <a:pt x="0" y="3778013"/>
                </a:lnTo>
                <a:lnTo>
                  <a:pt x="0" y="73323"/>
                </a:lnTo>
                <a:lnTo>
                  <a:pt x="163773" y="34335"/>
                </a:lnTo>
                <a:cubicBezTo>
                  <a:pt x="291146" y="11604"/>
                  <a:pt x="420996" y="-154"/>
                  <a:pt x="552680" y="2"/>
                </a:cubicBezTo>
                <a:close/>
              </a:path>
            </a:pathLst>
          </a:custGeom>
          <a:gradFill flip="none" rotWithShape="1">
            <a:gsLst>
              <a:gs pos="41000">
                <a:schemeClr val="accent3">
                  <a:lumMod val="25000"/>
                  <a:alpha val="67969"/>
                </a:schemeClr>
              </a:gs>
              <a:gs pos="100000">
                <a:schemeClr val="accent2">
                  <a:alpha val="29022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193F7C-DAB3-79A0-9B6F-012F23BAF8BD}"/>
              </a:ext>
            </a:extLst>
          </p:cNvPr>
          <p:cNvSpPr/>
          <p:nvPr userDrawn="1"/>
        </p:nvSpPr>
        <p:spPr>
          <a:xfrm>
            <a:off x="1" y="0"/>
            <a:ext cx="6552595" cy="3112082"/>
          </a:xfrm>
          <a:custGeom>
            <a:avLst/>
            <a:gdLst>
              <a:gd name="connsiteX0" fmla="*/ 6552595 w 6552595"/>
              <a:gd name="connsiteY0" fmla="*/ 0 h 3112082"/>
              <a:gd name="connsiteX1" fmla="*/ 6479403 w 6552595"/>
              <a:gd name="connsiteY1" fmla="*/ 116338 h 3112082"/>
              <a:gd name="connsiteX2" fmla="*/ 4627940 w 6552595"/>
              <a:gd name="connsiteY2" fmla="*/ 645238 h 3112082"/>
              <a:gd name="connsiteX3" fmla="*/ 631580 w 6552595"/>
              <a:gd name="connsiteY3" fmla="*/ 1915852 h 3112082"/>
              <a:gd name="connsiteX4" fmla="*/ 46252 w 6552595"/>
              <a:gd name="connsiteY4" fmla="*/ 2980209 h 3112082"/>
              <a:gd name="connsiteX5" fmla="*/ 0 w 6552595"/>
              <a:gd name="connsiteY5" fmla="*/ 3112082 h 3112082"/>
              <a:gd name="connsiteX6" fmla="*/ 0 w 6552595"/>
              <a:gd name="connsiteY6" fmla="*/ 1037361 h 3112082"/>
              <a:gd name="connsiteX7" fmla="*/ 0 w 6552595"/>
              <a:gd name="connsiteY7" fmla="*/ 0 h 311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2595" h="3112082">
                <a:moveTo>
                  <a:pt x="6552595" y="0"/>
                </a:moveTo>
                <a:lnTo>
                  <a:pt x="6479403" y="116338"/>
                </a:lnTo>
                <a:cubicBezTo>
                  <a:pt x="6181653" y="532833"/>
                  <a:pt x="5587528" y="785625"/>
                  <a:pt x="4627940" y="645238"/>
                </a:cubicBezTo>
                <a:cubicBezTo>
                  <a:pt x="3343367" y="460619"/>
                  <a:pt x="1347900" y="971915"/>
                  <a:pt x="631580" y="1915852"/>
                </a:cubicBezTo>
                <a:cubicBezTo>
                  <a:pt x="407731" y="2210834"/>
                  <a:pt x="204970" y="2565624"/>
                  <a:pt x="46252" y="2980209"/>
                </a:cubicBezTo>
                <a:lnTo>
                  <a:pt x="0" y="3112082"/>
                </a:lnTo>
                <a:lnTo>
                  <a:pt x="0" y="103736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6000">
                <a:schemeClr val="accent3">
                  <a:lumMod val="25000"/>
                </a:schemeClr>
              </a:gs>
              <a:gs pos="0">
                <a:schemeClr val="accent1">
                  <a:alpha val="56738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D045F5-266F-9ADF-9692-2DA7DB16DFFE}"/>
              </a:ext>
            </a:extLst>
          </p:cNvPr>
          <p:cNvSpPr/>
          <p:nvPr userDrawn="1"/>
        </p:nvSpPr>
        <p:spPr>
          <a:xfrm>
            <a:off x="10269564" y="0"/>
            <a:ext cx="1922436" cy="5772376"/>
          </a:xfrm>
          <a:custGeom>
            <a:avLst/>
            <a:gdLst>
              <a:gd name="connsiteX0" fmla="*/ 0 w 1922436"/>
              <a:gd name="connsiteY0" fmla="*/ 0 h 5772376"/>
              <a:gd name="connsiteX1" fmla="*/ 1922436 w 1922436"/>
              <a:gd name="connsiteY1" fmla="*/ 0 h 5772376"/>
              <a:gd name="connsiteX2" fmla="*/ 1922436 w 1922436"/>
              <a:gd name="connsiteY2" fmla="*/ 5770832 h 5772376"/>
              <a:gd name="connsiteX3" fmla="*/ 1785843 w 1922436"/>
              <a:gd name="connsiteY3" fmla="*/ 5772376 h 5772376"/>
              <a:gd name="connsiteX4" fmla="*/ 167636 w 1922436"/>
              <a:gd name="connsiteY4" fmla="*/ 2958760 h 5772376"/>
              <a:gd name="connsiteX5" fmla="*/ 11457 w 1922436"/>
              <a:gd name="connsiteY5" fmla="*/ 41049 h 577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2436" h="5772376">
                <a:moveTo>
                  <a:pt x="0" y="0"/>
                </a:moveTo>
                <a:lnTo>
                  <a:pt x="1922436" y="0"/>
                </a:lnTo>
                <a:lnTo>
                  <a:pt x="1922436" y="5770832"/>
                </a:lnTo>
                <a:lnTo>
                  <a:pt x="1785843" y="5772376"/>
                </a:lnTo>
                <a:cubicBezTo>
                  <a:pt x="715486" y="5737436"/>
                  <a:pt x="-199675" y="4895626"/>
                  <a:pt x="167636" y="2958760"/>
                </a:cubicBezTo>
                <a:cubicBezTo>
                  <a:pt x="324540" y="2119813"/>
                  <a:pt x="262661" y="1037667"/>
                  <a:pt x="11457" y="41049"/>
                </a:cubicBezTo>
                <a:close/>
              </a:path>
            </a:pathLst>
          </a:custGeom>
          <a:gradFill flip="none" rotWithShape="1">
            <a:gsLst>
              <a:gs pos="10000">
                <a:schemeClr val="accent2">
                  <a:alpha val="9960"/>
                </a:schemeClr>
              </a:gs>
              <a:gs pos="100000">
                <a:schemeClr val="accent1">
                  <a:alpha val="4755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A494E50-F563-24E6-92E6-F9E55D1F3D50}"/>
              </a:ext>
            </a:extLst>
          </p:cNvPr>
          <p:cNvSpPr/>
          <p:nvPr userDrawn="1"/>
        </p:nvSpPr>
        <p:spPr>
          <a:xfrm>
            <a:off x="10861332" y="0"/>
            <a:ext cx="1330669" cy="3088658"/>
          </a:xfrm>
          <a:custGeom>
            <a:avLst/>
            <a:gdLst>
              <a:gd name="connsiteX0" fmla="*/ 0 w 1330669"/>
              <a:gd name="connsiteY0" fmla="*/ 0 h 3088658"/>
              <a:gd name="connsiteX1" fmla="*/ 1330669 w 1330669"/>
              <a:gd name="connsiteY1" fmla="*/ 0 h 3088658"/>
              <a:gd name="connsiteX2" fmla="*/ 1330669 w 1330669"/>
              <a:gd name="connsiteY2" fmla="*/ 3088658 h 3088658"/>
              <a:gd name="connsiteX3" fmla="*/ 1265038 w 1330669"/>
              <a:gd name="connsiteY3" fmla="*/ 3075052 h 3088658"/>
              <a:gd name="connsiteX4" fmla="*/ 84101 w 1330669"/>
              <a:gd name="connsiteY4" fmla="*/ 918166 h 3088658"/>
              <a:gd name="connsiteX5" fmla="*/ 3100 w 1330669"/>
              <a:gd name="connsiteY5" fmla="*/ 15153 h 308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0669" h="3088658">
                <a:moveTo>
                  <a:pt x="0" y="0"/>
                </a:moveTo>
                <a:lnTo>
                  <a:pt x="1330669" y="0"/>
                </a:lnTo>
                <a:lnTo>
                  <a:pt x="1330669" y="3088658"/>
                </a:lnTo>
                <a:lnTo>
                  <a:pt x="1265038" y="3075052"/>
                </a:lnTo>
                <a:cubicBezTo>
                  <a:pt x="597017" y="2898062"/>
                  <a:pt x="64513" y="2241595"/>
                  <a:pt x="84101" y="918166"/>
                </a:cubicBezTo>
                <a:cubicBezTo>
                  <a:pt x="87550" y="637183"/>
                  <a:pt x="59230" y="331259"/>
                  <a:pt x="3100" y="15153"/>
                </a:cubicBezTo>
                <a:close/>
              </a:path>
            </a:pathLst>
          </a:custGeom>
          <a:solidFill>
            <a:schemeClr val="accent1">
              <a:alpha val="50635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glass card">
            <a:extLst>
              <a:ext uri="{FF2B5EF4-FFF2-40B4-BE49-F238E27FC236}">
                <a16:creationId xmlns:a16="http://schemas.microsoft.com/office/drawing/2014/main" id="{D9024B22-C102-71C1-8593-95259EC18972}"/>
              </a:ext>
            </a:extLst>
          </p:cNvPr>
          <p:cNvSpPr/>
          <p:nvPr userDrawn="1"/>
        </p:nvSpPr>
        <p:spPr>
          <a:xfrm>
            <a:off x="1474384" y="1005155"/>
            <a:ext cx="9243233" cy="4978750"/>
          </a:xfrm>
          <a:prstGeom prst="roundRect">
            <a:avLst>
              <a:gd name="adj" fmla="val 6806"/>
            </a:avLst>
          </a:prstGeom>
          <a:gradFill>
            <a:gsLst>
              <a:gs pos="99000">
                <a:schemeClr val="bg1">
                  <a:alpha val="3000"/>
                </a:schemeClr>
              </a:gs>
              <a:gs pos="46000">
                <a:schemeClr val="bg1">
                  <a:alpha val="17037"/>
                </a:schemeClr>
              </a:gs>
              <a:gs pos="6000">
                <a:schemeClr val="bg1">
                  <a:alpha val="13000"/>
                </a:schemeClr>
              </a:gs>
            </a:gsLst>
            <a:path path="circle">
              <a:fillToRect l="100000" t="100000"/>
            </a:path>
          </a:gradFill>
          <a:ln w="6350">
            <a:noFill/>
          </a:ln>
          <a:effectLst>
            <a:outerShdw blurRad="63500" dist="38100" dir="5400000" sx="1000" sy="1000" algn="t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088" y="2157984"/>
            <a:ext cx="7735824" cy="1069848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8088" y="3685032"/>
            <a:ext cx="7735824" cy="11338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303B57-FF55-B795-FAE7-5EF26BFCBEF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115287" y="2597113"/>
            <a:ext cx="0" cy="16551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A78F28F-70CE-7FE2-ACE1-FA2D7C1CE590}"/>
              </a:ext>
            </a:extLst>
          </p:cNvPr>
          <p:cNvSpPr/>
          <p:nvPr userDrawn="1"/>
        </p:nvSpPr>
        <p:spPr>
          <a:xfrm>
            <a:off x="0" y="0"/>
            <a:ext cx="2862855" cy="1527696"/>
          </a:xfrm>
          <a:custGeom>
            <a:avLst/>
            <a:gdLst>
              <a:gd name="connsiteX0" fmla="*/ 0 w 2862855"/>
              <a:gd name="connsiteY0" fmla="*/ 0 h 1527696"/>
              <a:gd name="connsiteX1" fmla="*/ 2862855 w 2862855"/>
              <a:gd name="connsiteY1" fmla="*/ 0 h 1527696"/>
              <a:gd name="connsiteX2" fmla="*/ 2757362 w 2862855"/>
              <a:gd name="connsiteY2" fmla="*/ 85011 h 1527696"/>
              <a:gd name="connsiteX3" fmla="*/ 1949659 w 2862855"/>
              <a:gd name="connsiteY3" fmla="*/ 424032 h 1527696"/>
              <a:gd name="connsiteX4" fmla="*/ 170555 w 2862855"/>
              <a:gd name="connsiteY4" fmla="*/ 1373059 h 1527696"/>
              <a:gd name="connsiteX5" fmla="*/ 0 w 2862855"/>
              <a:gd name="connsiteY5" fmla="*/ 1527696 h 1527696"/>
              <a:gd name="connsiteX6" fmla="*/ 0 w 2862855"/>
              <a:gd name="connsiteY6" fmla="*/ 872969 h 1527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855" h="1527696">
                <a:moveTo>
                  <a:pt x="0" y="0"/>
                </a:moveTo>
                <a:lnTo>
                  <a:pt x="2862855" y="0"/>
                </a:lnTo>
                <a:lnTo>
                  <a:pt x="2757362" y="85011"/>
                </a:lnTo>
                <a:cubicBezTo>
                  <a:pt x="2560942" y="227521"/>
                  <a:pt x="2295416" y="345289"/>
                  <a:pt x="1949659" y="424032"/>
                </a:cubicBezTo>
                <a:cubicBezTo>
                  <a:pt x="1377417" y="555874"/>
                  <a:pt x="700343" y="918207"/>
                  <a:pt x="170555" y="1373059"/>
                </a:cubicBezTo>
                <a:lnTo>
                  <a:pt x="0" y="1527696"/>
                </a:lnTo>
                <a:lnTo>
                  <a:pt x="0" y="872969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25000"/>
                  <a:alpha val="40000"/>
                </a:schemeClr>
              </a:gs>
              <a:gs pos="0">
                <a:schemeClr val="accent4">
                  <a:alpha val="69786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94AB31D-FEF2-F3B0-D726-81CE48F895EA}"/>
              </a:ext>
            </a:extLst>
          </p:cNvPr>
          <p:cNvSpPr/>
          <p:nvPr userDrawn="1"/>
        </p:nvSpPr>
        <p:spPr>
          <a:xfrm>
            <a:off x="2" y="4761091"/>
            <a:ext cx="3131151" cy="2096908"/>
          </a:xfrm>
          <a:custGeom>
            <a:avLst/>
            <a:gdLst>
              <a:gd name="connsiteX0" fmla="*/ 186163 w 3131151"/>
              <a:gd name="connsiteY0" fmla="*/ 0 h 2096908"/>
              <a:gd name="connsiteX1" fmla="*/ 2469297 w 3131151"/>
              <a:gd name="connsiteY1" fmla="*/ 1411265 h 2096908"/>
              <a:gd name="connsiteX2" fmla="*/ 3026909 w 3131151"/>
              <a:gd name="connsiteY2" fmla="*/ 2004423 h 2096908"/>
              <a:gd name="connsiteX3" fmla="*/ 3131151 w 3131151"/>
              <a:gd name="connsiteY3" fmla="*/ 2096908 h 2096908"/>
              <a:gd name="connsiteX4" fmla="*/ 0 w 3131151"/>
              <a:gd name="connsiteY4" fmla="*/ 2096908 h 2096908"/>
              <a:gd name="connsiteX5" fmla="*/ 0 w 3131151"/>
              <a:gd name="connsiteY5" fmla="*/ 4640 h 209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1151" h="2096908">
                <a:moveTo>
                  <a:pt x="186163" y="0"/>
                </a:moveTo>
                <a:cubicBezTo>
                  <a:pt x="883663" y="24692"/>
                  <a:pt x="1675023" y="432572"/>
                  <a:pt x="2469297" y="1411265"/>
                </a:cubicBezTo>
                <a:cubicBezTo>
                  <a:pt x="2632187" y="1610943"/>
                  <a:pt x="2819757" y="1809855"/>
                  <a:pt x="3026909" y="2004423"/>
                </a:cubicBezTo>
                <a:lnTo>
                  <a:pt x="3131151" y="2096908"/>
                </a:lnTo>
                <a:lnTo>
                  <a:pt x="0" y="2096908"/>
                </a:lnTo>
                <a:lnTo>
                  <a:pt x="0" y="4640"/>
                </a:lnTo>
                <a:close/>
              </a:path>
            </a:pathLst>
          </a:custGeom>
          <a:gradFill flip="none" rotWithShape="1">
            <a:gsLst>
              <a:gs pos="47000">
                <a:schemeClr val="accent6">
                  <a:alpha val="51365"/>
                </a:schemeClr>
              </a:gs>
              <a:gs pos="100000">
                <a:schemeClr val="accent4">
                  <a:alpha val="24386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43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824" y="1856232"/>
            <a:ext cx="4718304" cy="1069848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1968" y="3374136"/>
            <a:ext cx="4709160" cy="239572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907BDD9A-3C2A-A21B-A425-1BB45BF5C103}"/>
              </a:ext>
            </a:extLst>
          </p:cNvPr>
          <p:cNvSpPr/>
          <p:nvPr userDrawn="1"/>
        </p:nvSpPr>
        <p:spPr>
          <a:xfrm rot="5400000" flipH="1" flipV="1">
            <a:off x="-1248967" y="1248969"/>
            <a:ext cx="6858000" cy="4360065"/>
          </a:xfrm>
          <a:custGeom>
            <a:avLst/>
            <a:gdLst>
              <a:gd name="connsiteX0" fmla="*/ 6858000 w 6858000"/>
              <a:gd name="connsiteY0" fmla="*/ 0 h 4360065"/>
              <a:gd name="connsiteX1" fmla="*/ 6858000 w 6858000"/>
              <a:gd name="connsiteY1" fmla="*/ 4019634 h 4360065"/>
              <a:gd name="connsiteX2" fmla="*/ 6786526 w 6858000"/>
              <a:gd name="connsiteY2" fmla="*/ 3987694 h 4360065"/>
              <a:gd name="connsiteX3" fmla="*/ 4380589 w 6858000"/>
              <a:gd name="connsiteY3" fmla="*/ 3270469 h 4360065"/>
              <a:gd name="connsiteX4" fmla="*/ 1148443 w 6858000"/>
              <a:gd name="connsiteY4" fmla="*/ 4360028 h 4360065"/>
              <a:gd name="connsiteX5" fmla="*/ 93033 w 6858000"/>
              <a:gd name="connsiteY5" fmla="*/ 4174462 h 4360065"/>
              <a:gd name="connsiteX6" fmla="*/ 0 w 6858000"/>
              <a:gd name="connsiteY6" fmla="*/ 4134599 h 4360065"/>
              <a:gd name="connsiteX7" fmla="*/ 0 w 6858000"/>
              <a:gd name="connsiteY7" fmla="*/ 0 h 4360065"/>
              <a:gd name="connsiteX8" fmla="*/ 6858000 w 6858000"/>
              <a:gd name="connsiteY8" fmla="*/ 0 h 436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4360065">
                <a:moveTo>
                  <a:pt x="6858000" y="0"/>
                </a:moveTo>
                <a:lnTo>
                  <a:pt x="6858000" y="4019634"/>
                </a:lnTo>
                <a:lnTo>
                  <a:pt x="6786526" y="3987694"/>
                </a:lnTo>
                <a:cubicBezTo>
                  <a:pt x="6330423" y="3769997"/>
                  <a:pt x="5587519" y="3251791"/>
                  <a:pt x="4380589" y="3270469"/>
                </a:cubicBezTo>
                <a:cubicBezTo>
                  <a:pt x="3001241" y="3291816"/>
                  <a:pt x="2442968" y="4353863"/>
                  <a:pt x="1148443" y="4360028"/>
                </a:cubicBezTo>
                <a:cubicBezTo>
                  <a:pt x="743904" y="4361955"/>
                  <a:pt x="389317" y="4288650"/>
                  <a:pt x="93033" y="4174462"/>
                </a:cubicBezTo>
                <a:lnTo>
                  <a:pt x="0" y="4134599"/>
                </a:ln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accent4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989D7F61-B47A-97D5-F725-EC5EFE81187A}"/>
              </a:ext>
            </a:extLst>
          </p:cNvPr>
          <p:cNvSpPr/>
          <p:nvPr userDrawn="1"/>
        </p:nvSpPr>
        <p:spPr>
          <a:xfrm rot="16200000" flipH="1">
            <a:off x="-952024" y="952025"/>
            <a:ext cx="6858000" cy="4953950"/>
          </a:xfrm>
          <a:custGeom>
            <a:avLst/>
            <a:gdLst>
              <a:gd name="connsiteX0" fmla="*/ 0 w 6858000"/>
              <a:gd name="connsiteY0" fmla="*/ 0 h 4953950"/>
              <a:gd name="connsiteX1" fmla="*/ 0 w 6858000"/>
              <a:gd name="connsiteY1" fmla="*/ 4289773 h 4953950"/>
              <a:gd name="connsiteX2" fmla="*/ 181159 w 6858000"/>
              <a:gd name="connsiteY2" fmla="*/ 4411259 h 4953950"/>
              <a:gd name="connsiteX3" fmla="*/ 2222746 w 6858000"/>
              <a:gd name="connsiteY3" fmla="*/ 4953891 h 4953950"/>
              <a:gd name="connsiteX4" fmla="*/ 6808516 w 6858000"/>
              <a:gd name="connsiteY4" fmla="*/ 3223031 h 4953950"/>
              <a:gd name="connsiteX5" fmla="*/ 6858000 w 6858000"/>
              <a:gd name="connsiteY5" fmla="*/ 3220931 h 4953950"/>
              <a:gd name="connsiteX6" fmla="*/ 6858000 w 6858000"/>
              <a:gd name="connsiteY6" fmla="*/ 0 h 4953950"/>
              <a:gd name="connsiteX7" fmla="*/ 0 w 6858000"/>
              <a:gd name="connsiteY7" fmla="*/ 0 h 495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4953950">
                <a:moveTo>
                  <a:pt x="0" y="0"/>
                </a:moveTo>
                <a:lnTo>
                  <a:pt x="0" y="4289773"/>
                </a:lnTo>
                <a:lnTo>
                  <a:pt x="181159" y="4411259"/>
                </a:lnTo>
                <a:cubicBezTo>
                  <a:pt x="694541" y="4727180"/>
                  <a:pt x="1386349" y="4958196"/>
                  <a:pt x="2222746" y="4953891"/>
                </a:cubicBezTo>
                <a:cubicBezTo>
                  <a:pt x="4074768" y="4944360"/>
                  <a:pt x="4906383" y="3353427"/>
                  <a:pt x="6808516" y="3223031"/>
                </a:cubicBezTo>
                <a:lnTo>
                  <a:pt x="6858000" y="3220931"/>
                </a:lnTo>
                <a:lnTo>
                  <a:pt x="685800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0000">
                <a:schemeClr val="accent6">
                  <a:alpha val="52965"/>
                </a:schemeClr>
              </a:gs>
              <a:gs pos="90000">
                <a:schemeClr val="accent5">
                  <a:lumMod val="50000"/>
                  <a:alpha val="72473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A70008D0-0FB3-5B8D-3060-6EDD9E247095}"/>
              </a:ext>
            </a:extLst>
          </p:cNvPr>
          <p:cNvSpPr/>
          <p:nvPr userDrawn="1"/>
        </p:nvSpPr>
        <p:spPr>
          <a:xfrm rot="16200000" flipH="1">
            <a:off x="-1513890" y="1513891"/>
            <a:ext cx="6858000" cy="3830219"/>
          </a:xfrm>
          <a:custGeom>
            <a:avLst/>
            <a:gdLst>
              <a:gd name="connsiteX0" fmla="*/ 0 w 6858000"/>
              <a:gd name="connsiteY0" fmla="*/ 0 h 3830219"/>
              <a:gd name="connsiteX1" fmla="*/ 0 w 6858000"/>
              <a:gd name="connsiteY1" fmla="*/ 2994317 h 3830219"/>
              <a:gd name="connsiteX2" fmla="*/ 150933 w 6858000"/>
              <a:gd name="connsiteY2" fmla="*/ 2952927 h 3830219"/>
              <a:gd name="connsiteX3" fmla="*/ 533317 w 6858000"/>
              <a:gd name="connsiteY3" fmla="*/ 2907735 h 3830219"/>
              <a:gd name="connsiteX4" fmla="*/ 2516906 w 6858000"/>
              <a:gd name="connsiteY4" fmla="*/ 3558655 h 3830219"/>
              <a:gd name="connsiteX5" fmla="*/ 2542419 w 6858000"/>
              <a:gd name="connsiteY5" fmla="*/ 3568616 h 3830219"/>
              <a:gd name="connsiteX6" fmla="*/ 2607100 w 6858000"/>
              <a:gd name="connsiteY6" fmla="*/ 3608308 h 3830219"/>
              <a:gd name="connsiteX7" fmla="*/ 3580199 w 6858000"/>
              <a:gd name="connsiteY7" fmla="*/ 3830188 h 3830219"/>
              <a:gd name="connsiteX8" fmla="*/ 6145368 w 6858000"/>
              <a:gd name="connsiteY8" fmla="*/ 2895740 h 3830219"/>
              <a:gd name="connsiteX9" fmla="*/ 6711794 w 6858000"/>
              <a:gd name="connsiteY9" fmla="*/ 2941805 h 3830219"/>
              <a:gd name="connsiteX10" fmla="*/ 6858000 w 6858000"/>
              <a:gd name="connsiteY10" fmla="*/ 2973381 h 3830219"/>
              <a:gd name="connsiteX11" fmla="*/ 6858000 w 6858000"/>
              <a:gd name="connsiteY11" fmla="*/ 0 h 3830219"/>
              <a:gd name="connsiteX12" fmla="*/ 0 w 6858000"/>
              <a:gd name="connsiteY12" fmla="*/ 0 h 383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8000" h="3830219">
                <a:moveTo>
                  <a:pt x="0" y="0"/>
                </a:moveTo>
                <a:lnTo>
                  <a:pt x="0" y="2994317"/>
                </a:lnTo>
                <a:lnTo>
                  <a:pt x="150933" y="2952927"/>
                </a:lnTo>
                <a:cubicBezTo>
                  <a:pt x="269822" y="2926258"/>
                  <a:pt x="396478" y="2910024"/>
                  <a:pt x="533317" y="2907735"/>
                </a:cubicBezTo>
                <a:cubicBezTo>
                  <a:pt x="1559606" y="2890571"/>
                  <a:pt x="2163137" y="3401988"/>
                  <a:pt x="2516906" y="3558655"/>
                </a:cubicBezTo>
                <a:lnTo>
                  <a:pt x="2542419" y="3568616"/>
                </a:lnTo>
                <a:lnTo>
                  <a:pt x="2607100" y="3608308"/>
                </a:lnTo>
                <a:cubicBezTo>
                  <a:pt x="2866745" y="3741243"/>
                  <a:pt x="3194928" y="3832171"/>
                  <a:pt x="3580199" y="3830188"/>
                </a:cubicBezTo>
                <a:cubicBezTo>
                  <a:pt x="4607589" y="3824901"/>
                  <a:pt x="5050658" y="2914049"/>
                  <a:pt x="6145368" y="2895740"/>
                </a:cubicBezTo>
                <a:cubicBezTo>
                  <a:pt x="6350626" y="2892307"/>
                  <a:pt x="6538973" y="2910018"/>
                  <a:pt x="6711794" y="2941805"/>
                </a:cubicBezTo>
                <a:lnTo>
                  <a:pt x="6858000" y="2973381"/>
                </a:lnTo>
                <a:lnTo>
                  <a:pt x="68580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5000">
                <a:schemeClr val="accent6">
                  <a:alpha val="29951"/>
                </a:schemeClr>
              </a:gs>
              <a:gs pos="99000">
                <a:schemeClr val="accent4">
                  <a:lumMod val="75000"/>
                  <a:alpha val="2734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A6FFAC-0E5C-DA2F-C0F9-D5602F928AEC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545111" y="2275586"/>
            <a:ext cx="0" cy="16551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B5E76-E101-4994-92F5-1F540EB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">
            <a:extLst>
              <a:ext uri="{FF2B5EF4-FFF2-40B4-BE49-F238E27FC236}">
                <a16:creationId xmlns:a16="http://schemas.microsoft.com/office/drawing/2014/main" id="{079F0D65-9DED-1DC3-6E6D-E4AD5252A007}"/>
              </a:ext>
            </a:extLst>
          </p:cNvPr>
          <p:cNvSpPr/>
          <p:nvPr userDrawn="1"/>
        </p:nvSpPr>
        <p:spPr>
          <a:xfrm rot="16200000" flipV="1">
            <a:off x="6507450" y="1163358"/>
            <a:ext cx="6858000" cy="4531278"/>
          </a:xfrm>
          <a:custGeom>
            <a:avLst/>
            <a:gdLst>
              <a:gd name="connsiteX0" fmla="*/ 6858000 w 6858000"/>
              <a:gd name="connsiteY0" fmla="*/ 3150313 h 3750964"/>
              <a:gd name="connsiteX1" fmla="*/ 6858000 w 6858000"/>
              <a:gd name="connsiteY1" fmla="*/ 0 h 3750964"/>
              <a:gd name="connsiteX2" fmla="*/ 0 w 6858000"/>
              <a:gd name="connsiteY2" fmla="*/ 0 h 3750964"/>
              <a:gd name="connsiteX3" fmla="*/ 0 w 6858000"/>
              <a:gd name="connsiteY3" fmla="*/ 3220894 h 3750964"/>
              <a:gd name="connsiteX4" fmla="*/ 10973 w 6858000"/>
              <a:gd name="connsiteY4" fmla="*/ 3230398 h 3750964"/>
              <a:gd name="connsiteX5" fmla="*/ 1661251 w 6858000"/>
              <a:gd name="connsiteY5" fmla="*/ 3750927 h 3750964"/>
              <a:gd name="connsiteX6" fmla="*/ 4893397 w 6858000"/>
              <a:gd name="connsiteY6" fmla="*/ 2661368 h 3750964"/>
              <a:gd name="connsiteX7" fmla="*/ 6834019 w 6858000"/>
              <a:gd name="connsiteY7" fmla="*/ 3137932 h 3750964"/>
              <a:gd name="connsiteX8" fmla="*/ 6858000 w 6858000"/>
              <a:gd name="connsiteY8" fmla="*/ 3150313 h 375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3750964">
                <a:moveTo>
                  <a:pt x="6858000" y="3150313"/>
                </a:moveTo>
                <a:lnTo>
                  <a:pt x="6858000" y="0"/>
                </a:lnTo>
                <a:lnTo>
                  <a:pt x="0" y="0"/>
                </a:lnTo>
                <a:lnTo>
                  <a:pt x="0" y="3220894"/>
                </a:lnTo>
                <a:lnTo>
                  <a:pt x="10973" y="3230398"/>
                </a:lnTo>
                <a:cubicBezTo>
                  <a:pt x="366756" y="3514112"/>
                  <a:pt x="933081" y="3754395"/>
                  <a:pt x="1661251" y="3750927"/>
                </a:cubicBezTo>
                <a:cubicBezTo>
                  <a:pt x="2955776" y="3744762"/>
                  <a:pt x="3514049" y="2682714"/>
                  <a:pt x="4893397" y="2661368"/>
                </a:cubicBezTo>
                <a:cubicBezTo>
                  <a:pt x="5755490" y="2648026"/>
                  <a:pt x="6380835" y="2908605"/>
                  <a:pt x="6834019" y="3137932"/>
                </a:cubicBezTo>
                <a:lnTo>
                  <a:pt x="6858000" y="3150313"/>
                </a:lnTo>
                <a:close/>
              </a:path>
            </a:pathLst>
          </a:custGeom>
          <a:solidFill>
            <a:schemeClr val="accent4">
              <a:alpha val="142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9C605622-8F1F-632F-D5C0-1F2E7875EBA1}"/>
              </a:ext>
            </a:extLst>
          </p:cNvPr>
          <p:cNvSpPr/>
          <p:nvPr userDrawn="1"/>
        </p:nvSpPr>
        <p:spPr>
          <a:xfrm rot="5400000">
            <a:off x="6488397" y="1182411"/>
            <a:ext cx="6858000" cy="4493171"/>
          </a:xfrm>
          <a:custGeom>
            <a:avLst/>
            <a:gdLst>
              <a:gd name="connsiteX0" fmla="*/ 0 w 6858000"/>
              <a:gd name="connsiteY0" fmla="*/ 3300688 h 4744323"/>
              <a:gd name="connsiteX1" fmla="*/ 0 w 6858000"/>
              <a:gd name="connsiteY1" fmla="*/ 0 h 4744323"/>
              <a:gd name="connsiteX2" fmla="*/ 6858000 w 6858000"/>
              <a:gd name="connsiteY2" fmla="*/ 0 h 4744323"/>
              <a:gd name="connsiteX3" fmla="*/ 6858000 w 6858000"/>
              <a:gd name="connsiteY3" fmla="*/ 3130282 h 4744323"/>
              <a:gd name="connsiteX4" fmla="*/ 6685009 w 6858000"/>
              <a:gd name="connsiteY4" fmla="*/ 3177721 h 4744323"/>
              <a:gd name="connsiteX5" fmla="*/ 2944852 w 6858000"/>
              <a:gd name="connsiteY5" fmla="*/ 4744264 h 4744323"/>
              <a:gd name="connsiteX6" fmla="*/ 88593 w 6858000"/>
              <a:gd name="connsiteY6" fmla="*/ 3449517 h 4744323"/>
              <a:gd name="connsiteX7" fmla="*/ 0 w 6858000"/>
              <a:gd name="connsiteY7" fmla="*/ 3300688 h 474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4744323">
                <a:moveTo>
                  <a:pt x="0" y="3300688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3130282"/>
                </a:lnTo>
                <a:lnTo>
                  <a:pt x="6685009" y="3177721"/>
                </a:lnTo>
                <a:cubicBezTo>
                  <a:pt x="5333681" y="3615865"/>
                  <a:pt x="4498161" y="4736270"/>
                  <a:pt x="2944852" y="4744264"/>
                </a:cubicBezTo>
                <a:cubicBezTo>
                  <a:pt x="1511029" y="4751644"/>
                  <a:pt x="502120" y="4067469"/>
                  <a:pt x="88593" y="3449517"/>
                </a:cubicBezTo>
                <a:lnTo>
                  <a:pt x="0" y="3300688"/>
                </a:lnTo>
                <a:close/>
              </a:path>
            </a:pathLst>
          </a:custGeom>
          <a:gradFill flip="none" rotWithShape="1">
            <a:gsLst>
              <a:gs pos="4000">
                <a:schemeClr val="accent2">
                  <a:alpha val="23589"/>
                </a:schemeClr>
              </a:gs>
              <a:gs pos="79000">
                <a:schemeClr val="accent5">
                  <a:lumMod val="50000"/>
                  <a:alpha val="52188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919AB4B2-2D3A-FCB5-0314-CC465BCC0E5D}"/>
              </a:ext>
            </a:extLst>
          </p:cNvPr>
          <p:cNvSpPr/>
          <p:nvPr userDrawn="1"/>
        </p:nvSpPr>
        <p:spPr>
          <a:xfrm rot="5400000">
            <a:off x="6926379" y="1582290"/>
            <a:ext cx="6858001" cy="3693421"/>
          </a:xfrm>
          <a:custGeom>
            <a:avLst/>
            <a:gdLst>
              <a:gd name="connsiteX0" fmla="*/ 0 w 6858001"/>
              <a:gd name="connsiteY0" fmla="*/ 3437558 h 3693421"/>
              <a:gd name="connsiteX1" fmla="*/ 0 w 6858001"/>
              <a:gd name="connsiteY1" fmla="*/ 0 h 3693421"/>
              <a:gd name="connsiteX2" fmla="*/ 6858001 w 6858001"/>
              <a:gd name="connsiteY2" fmla="*/ 0 h 3693421"/>
              <a:gd name="connsiteX3" fmla="*/ 6858001 w 6858001"/>
              <a:gd name="connsiteY3" fmla="*/ 1982949 h 3693421"/>
              <a:gd name="connsiteX4" fmla="*/ 6594582 w 6858001"/>
              <a:gd name="connsiteY4" fmla="*/ 1960784 h 3693421"/>
              <a:gd name="connsiteX5" fmla="*/ 6223032 w 6858001"/>
              <a:gd name="connsiteY5" fmla="*/ 1954544 h 3693421"/>
              <a:gd name="connsiteX6" fmla="*/ 1449771 w 6858001"/>
              <a:gd name="connsiteY6" fmla="*/ 3693362 h 3693421"/>
              <a:gd name="connsiteX7" fmla="*/ 163899 w 6858001"/>
              <a:gd name="connsiteY7" fmla="*/ 3498289 h 3693421"/>
              <a:gd name="connsiteX8" fmla="*/ 0 w 6858001"/>
              <a:gd name="connsiteY8" fmla="*/ 3437558 h 36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1" h="3693421">
                <a:moveTo>
                  <a:pt x="0" y="3437558"/>
                </a:moveTo>
                <a:lnTo>
                  <a:pt x="0" y="0"/>
                </a:lnTo>
                <a:lnTo>
                  <a:pt x="6858001" y="0"/>
                </a:lnTo>
                <a:lnTo>
                  <a:pt x="6858001" y="1982949"/>
                </a:lnTo>
                <a:lnTo>
                  <a:pt x="6594582" y="1960784"/>
                </a:lnTo>
                <a:cubicBezTo>
                  <a:pt x="6474164" y="1954657"/>
                  <a:pt x="6350346" y="1952415"/>
                  <a:pt x="6223032" y="1954544"/>
                </a:cubicBezTo>
                <a:cubicBezTo>
                  <a:pt x="4185999" y="1988612"/>
                  <a:pt x="3361537" y="3683524"/>
                  <a:pt x="1449771" y="3693362"/>
                </a:cubicBezTo>
                <a:cubicBezTo>
                  <a:pt x="971830" y="3695822"/>
                  <a:pt x="541102" y="3621442"/>
                  <a:pt x="163899" y="3498289"/>
                </a:cubicBezTo>
                <a:lnTo>
                  <a:pt x="0" y="3437558"/>
                </a:lnTo>
                <a:close/>
              </a:path>
            </a:pathLst>
          </a:custGeom>
          <a:gradFill>
            <a:gsLst>
              <a:gs pos="84000">
                <a:schemeClr val="accent4">
                  <a:alpha val="20000"/>
                </a:schemeClr>
              </a:gs>
              <a:gs pos="1000">
                <a:schemeClr val="accent6">
                  <a:alpha val="38000"/>
                </a:schemeClr>
              </a:gs>
              <a:gs pos="100000">
                <a:schemeClr val="accent6">
                  <a:alpha val="3349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2257B9-FE58-1976-7115-17E05E581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AF040BB-6465-852C-B53C-074E90BB09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192" y="832104"/>
            <a:ext cx="8878824" cy="1069848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192" y="2212848"/>
            <a:ext cx="6422136" cy="3282696"/>
          </a:xfrm>
        </p:spPr>
        <p:txBody>
          <a:bodyPr>
            <a:noAutofit/>
          </a:bodyPr>
          <a:lstStyle>
            <a:lvl1pPr marL="347472"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6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BE68DE5-FB8F-C713-B589-69851789C6C5}"/>
              </a:ext>
            </a:extLst>
          </p:cNvPr>
          <p:cNvSpPr/>
          <p:nvPr userDrawn="1"/>
        </p:nvSpPr>
        <p:spPr>
          <a:xfrm>
            <a:off x="1" y="4852144"/>
            <a:ext cx="5681755" cy="2002200"/>
          </a:xfrm>
          <a:custGeom>
            <a:avLst/>
            <a:gdLst>
              <a:gd name="connsiteX0" fmla="*/ 320629 w 5681755"/>
              <a:gd name="connsiteY0" fmla="*/ 0 h 2002200"/>
              <a:gd name="connsiteX1" fmla="*/ 375829 w 5681755"/>
              <a:gd name="connsiteY1" fmla="*/ 158026 h 2002200"/>
              <a:gd name="connsiteX2" fmla="*/ 897491 w 5681755"/>
              <a:gd name="connsiteY2" fmla="*/ 961690 h 2002200"/>
              <a:gd name="connsiteX3" fmla="*/ 4054478 w 5681755"/>
              <a:gd name="connsiteY3" fmla="*/ 1474149 h 2002200"/>
              <a:gd name="connsiteX4" fmla="*/ 5679398 w 5681755"/>
              <a:gd name="connsiteY4" fmla="*/ 1986034 h 2002200"/>
              <a:gd name="connsiteX5" fmla="*/ 5681755 w 5681755"/>
              <a:gd name="connsiteY5" fmla="*/ 2002200 h 2002200"/>
              <a:gd name="connsiteX6" fmla="*/ 0 w 5681755"/>
              <a:gd name="connsiteY6" fmla="*/ 1989323 h 2002200"/>
              <a:gd name="connsiteX7" fmla="*/ 0 w 5681755"/>
              <a:gd name="connsiteY7" fmla="*/ 1952135 h 200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81755" h="2002200">
                <a:moveTo>
                  <a:pt x="320629" y="0"/>
                </a:moveTo>
                <a:lnTo>
                  <a:pt x="375829" y="158026"/>
                </a:lnTo>
                <a:cubicBezTo>
                  <a:pt x="503741" y="486192"/>
                  <a:pt x="688117" y="753054"/>
                  <a:pt x="897491" y="961690"/>
                </a:cubicBezTo>
                <a:cubicBezTo>
                  <a:pt x="1455821" y="1518049"/>
                  <a:pt x="3033468" y="1694058"/>
                  <a:pt x="4054478" y="1474149"/>
                </a:cubicBezTo>
                <a:cubicBezTo>
                  <a:pt x="5094564" y="1247948"/>
                  <a:pt x="5587838" y="1548928"/>
                  <a:pt x="5679398" y="1986034"/>
                </a:cubicBezTo>
                <a:lnTo>
                  <a:pt x="5681755" y="2002200"/>
                </a:lnTo>
                <a:lnTo>
                  <a:pt x="0" y="1989323"/>
                </a:lnTo>
                <a:lnTo>
                  <a:pt x="0" y="1952135"/>
                </a:lnTo>
                <a:close/>
              </a:path>
            </a:pathLst>
          </a:custGeom>
          <a:gradFill flip="none" rotWithShape="1">
            <a:gsLst>
              <a:gs pos="77000">
                <a:schemeClr val="accent3">
                  <a:lumMod val="25000"/>
                  <a:alpha val="0"/>
                </a:schemeClr>
              </a:gs>
              <a:gs pos="0">
                <a:schemeClr val="tx2">
                  <a:alpha val="70774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6B337A9-EA8E-4E30-3CF4-C681F9705934}"/>
              </a:ext>
            </a:extLst>
          </p:cNvPr>
          <p:cNvSpPr/>
          <p:nvPr userDrawn="1"/>
        </p:nvSpPr>
        <p:spPr>
          <a:xfrm>
            <a:off x="1" y="0"/>
            <a:ext cx="6392389" cy="3297866"/>
          </a:xfrm>
          <a:custGeom>
            <a:avLst/>
            <a:gdLst>
              <a:gd name="connsiteX0" fmla="*/ 0 w 6392389"/>
              <a:gd name="connsiteY0" fmla="*/ 0 h 3297866"/>
              <a:gd name="connsiteX1" fmla="*/ 6392389 w 6392389"/>
              <a:gd name="connsiteY1" fmla="*/ 0 h 3297866"/>
              <a:gd name="connsiteX2" fmla="*/ 6039257 w 6392389"/>
              <a:gd name="connsiteY2" fmla="*/ 205593 h 3297866"/>
              <a:gd name="connsiteX3" fmla="*/ 4044501 w 6392389"/>
              <a:gd name="connsiteY3" fmla="*/ 1885401 h 3297866"/>
              <a:gd name="connsiteX4" fmla="*/ 41384 w 6392389"/>
              <a:gd name="connsiteY4" fmla="*/ 2408804 h 3297866"/>
              <a:gd name="connsiteX5" fmla="*/ 0 w 6392389"/>
              <a:gd name="connsiteY5" fmla="*/ 2349004 h 329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2389" h="3297866">
                <a:moveTo>
                  <a:pt x="0" y="0"/>
                </a:moveTo>
                <a:lnTo>
                  <a:pt x="6392389" y="0"/>
                </a:lnTo>
                <a:lnTo>
                  <a:pt x="6039257" y="205593"/>
                </a:lnTo>
                <a:cubicBezTo>
                  <a:pt x="5243960" y="694220"/>
                  <a:pt x="4533171" y="1286369"/>
                  <a:pt x="4044501" y="1885401"/>
                </a:cubicBezTo>
                <a:cubicBezTo>
                  <a:pt x="2455953" y="3842789"/>
                  <a:pt x="879065" y="3516921"/>
                  <a:pt x="41384" y="2408804"/>
                </a:cubicBezTo>
                <a:lnTo>
                  <a:pt x="0" y="2349004"/>
                </a:lnTo>
                <a:close/>
              </a:path>
            </a:pathLst>
          </a:custGeom>
          <a:gradFill flip="none" rotWithShape="1">
            <a:gsLst>
              <a:gs pos="20000">
                <a:schemeClr val="accent3">
                  <a:lumMod val="25000"/>
                </a:schemeClr>
              </a:gs>
              <a:gs pos="100000">
                <a:schemeClr val="tx2">
                  <a:alpha val="54000"/>
                </a:schemeClr>
              </a:gs>
            </a:gsLst>
            <a:lin ang="10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385D1DB-F6B1-8F65-1FDB-5CDD731A6DFC}"/>
              </a:ext>
            </a:extLst>
          </p:cNvPr>
          <p:cNvSpPr/>
          <p:nvPr userDrawn="1"/>
        </p:nvSpPr>
        <p:spPr>
          <a:xfrm>
            <a:off x="9517205" y="2"/>
            <a:ext cx="2674794" cy="6857999"/>
          </a:xfrm>
          <a:custGeom>
            <a:avLst/>
            <a:gdLst>
              <a:gd name="connsiteX0" fmla="*/ 2674793 w 2674794"/>
              <a:gd name="connsiteY0" fmla="*/ 0 h 6857999"/>
              <a:gd name="connsiteX1" fmla="*/ 2674794 w 2674794"/>
              <a:gd name="connsiteY1" fmla="*/ 6857999 h 6857999"/>
              <a:gd name="connsiteX2" fmla="*/ 1158844 w 2674794"/>
              <a:gd name="connsiteY2" fmla="*/ 6857999 h 6857999"/>
              <a:gd name="connsiteX3" fmla="*/ 1212639 w 2674794"/>
              <a:gd name="connsiteY3" fmla="*/ 6771304 h 6857999"/>
              <a:gd name="connsiteX4" fmla="*/ 1327460 w 2674794"/>
              <a:gd name="connsiteY4" fmla="*/ 6554527 h 6857999"/>
              <a:gd name="connsiteX5" fmla="*/ 545566 w 2674794"/>
              <a:gd name="connsiteY5" fmla="*/ 2293136 h 6857999"/>
              <a:gd name="connsiteX6" fmla="*/ 381787 w 2674794"/>
              <a:gd name="connsiteY6" fmla="*/ 3827 h 6857999"/>
              <a:gd name="connsiteX7" fmla="*/ 386161 w 2674794"/>
              <a:gd name="connsiteY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4794" h="6857999">
                <a:moveTo>
                  <a:pt x="2674793" y="0"/>
                </a:moveTo>
                <a:lnTo>
                  <a:pt x="2674794" y="6857999"/>
                </a:lnTo>
                <a:lnTo>
                  <a:pt x="1158844" y="6857999"/>
                </a:lnTo>
                <a:lnTo>
                  <a:pt x="1212639" y="6771304"/>
                </a:lnTo>
                <a:cubicBezTo>
                  <a:pt x="1256917" y="6696480"/>
                  <a:pt x="1295401" y="6624001"/>
                  <a:pt x="1327460" y="6554527"/>
                </a:cubicBezTo>
                <a:cubicBezTo>
                  <a:pt x="1840424" y="5442926"/>
                  <a:pt x="1337703" y="3374924"/>
                  <a:pt x="545566" y="2293136"/>
                </a:cubicBezTo>
                <a:cubicBezTo>
                  <a:pt x="-210423" y="1266170"/>
                  <a:pt x="-98154" y="469786"/>
                  <a:pt x="381787" y="3827"/>
                </a:cubicBezTo>
                <a:lnTo>
                  <a:pt x="386161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glass card">
            <a:extLst>
              <a:ext uri="{FF2B5EF4-FFF2-40B4-BE49-F238E27FC236}">
                <a16:creationId xmlns:a16="http://schemas.microsoft.com/office/drawing/2014/main" id="{BAC99002-32F5-F4C1-2519-F23274B0580C}"/>
              </a:ext>
            </a:extLst>
          </p:cNvPr>
          <p:cNvSpPr/>
          <p:nvPr userDrawn="1"/>
        </p:nvSpPr>
        <p:spPr>
          <a:xfrm>
            <a:off x="1365705" y="1005155"/>
            <a:ext cx="9243233" cy="4978750"/>
          </a:xfrm>
          <a:prstGeom prst="roundRect">
            <a:avLst>
              <a:gd name="adj" fmla="val 6806"/>
            </a:avLst>
          </a:prstGeom>
          <a:gradFill>
            <a:gsLst>
              <a:gs pos="100000">
                <a:schemeClr val="bg1">
                  <a:alpha val="3000"/>
                </a:schemeClr>
              </a:gs>
              <a:gs pos="47000">
                <a:schemeClr val="bg1">
                  <a:alpha val="17037"/>
                </a:schemeClr>
              </a:gs>
              <a:gs pos="6000">
                <a:schemeClr val="bg1">
                  <a:alpha val="13000"/>
                </a:schemeClr>
              </a:gs>
            </a:gsLst>
            <a:path path="circle">
              <a:fillToRect l="100000" t="100000"/>
            </a:path>
          </a:gradFill>
          <a:ln w="6350">
            <a:noFill/>
          </a:ln>
          <a:effectLst>
            <a:outerShdw blurRad="63500" dist="38100" dir="5400000" sx="1000" sy="1000" algn="t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088" y="2157984"/>
            <a:ext cx="7735824" cy="1069848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8088" y="3685032"/>
            <a:ext cx="7735824" cy="11338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DF239B3-DB66-3CD4-1BFE-4EBA82BC4A44}"/>
              </a:ext>
            </a:extLst>
          </p:cNvPr>
          <p:cNvSpPr/>
          <p:nvPr userDrawn="1"/>
        </p:nvSpPr>
        <p:spPr>
          <a:xfrm>
            <a:off x="0" y="5255333"/>
            <a:ext cx="2769194" cy="1602667"/>
          </a:xfrm>
          <a:custGeom>
            <a:avLst/>
            <a:gdLst>
              <a:gd name="connsiteX0" fmla="*/ 0 w 2769194"/>
              <a:gd name="connsiteY0" fmla="*/ 0 h 1602667"/>
              <a:gd name="connsiteX1" fmla="*/ 93250 w 2769194"/>
              <a:gd name="connsiteY1" fmla="*/ 101565 h 1602667"/>
              <a:gd name="connsiteX2" fmla="*/ 2646213 w 2769194"/>
              <a:gd name="connsiteY2" fmla="*/ 1567071 h 1602667"/>
              <a:gd name="connsiteX3" fmla="*/ 2769194 w 2769194"/>
              <a:gd name="connsiteY3" fmla="*/ 1602667 h 1602667"/>
              <a:gd name="connsiteX4" fmla="*/ 0 w 2769194"/>
              <a:gd name="connsiteY4" fmla="*/ 1602667 h 1602667"/>
              <a:gd name="connsiteX5" fmla="*/ 0 w 2769194"/>
              <a:gd name="connsiteY5" fmla="*/ 807120 h 160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9194" h="1602667">
                <a:moveTo>
                  <a:pt x="0" y="0"/>
                </a:moveTo>
                <a:lnTo>
                  <a:pt x="93250" y="101565"/>
                </a:lnTo>
                <a:cubicBezTo>
                  <a:pt x="702540" y="735306"/>
                  <a:pt x="1672588" y="1259605"/>
                  <a:pt x="2646213" y="1567071"/>
                </a:cubicBezTo>
                <a:lnTo>
                  <a:pt x="2769194" y="1602667"/>
                </a:lnTo>
                <a:lnTo>
                  <a:pt x="0" y="1602667"/>
                </a:lnTo>
                <a:lnTo>
                  <a:pt x="0" y="807120"/>
                </a:lnTo>
                <a:close/>
              </a:path>
            </a:pathLst>
          </a:custGeom>
          <a:gradFill flip="none" rotWithShape="1">
            <a:gsLst>
              <a:gs pos="60000">
                <a:schemeClr val="accent3">
                  <a:alpha val="45000"/>
                </a:schemeClr>
              </a:gs>
              <a:gs pos="99000">
                <a:schemeClr val="accent5">
                  <a:alpha val="66721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303B57-FF55-B795-FAE7-5EF26BFCBEF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115287" y="2597113"/>
            <a:ext cx="0" cy="16551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16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9968"/>
            <a:ext cx="9144000" cy="1069848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0" y="3803904"/>
            <a:ext cx="7068312" cy="75895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F1F20C20-DE23-6FE7-74A0-517218ACED7A}"/>
              </a:ext>
            </a:extLst>
          </p:cNvPr>
          <p:cNvSpPr/>
          <p:nvPr userDrawn="1"/>
        </p:nvSpPr>
        <p:spPr>
          <a:xfrm rot="10800000">
            <a:off x="-1" y="5019503"/>
            <a:ext cx="9676770" cy="1838496"/>
          </a:xfrm>
          <a:custGeom>
            <a:avLst/>
            <a:gdLst>
              <a:gd name="connsiteX0" fmla="*/ 3062591 w 9676770"/>
              <a:gd name="connsiteY0" fmla="*/ 1838437 h 1838496"/>
              <a:gd name="connsiteX1" fmla="*/ 10485 w 9676770"/>
              <a:gd name="connsiteY1" fmla="*/ 104484 h 1838496"/>
              <a:gd name="connsiteX2" fmla="*/ 0 w 9676770"/>
              <a:gd name="connsiteY2" fmla="*/ 0 h 1838496"/>
              <a:gd name="connsiteX3" fmla="*/ 9676770 w 9676770"/>
              <a:gd name="connsiteY3" fmla="*/ 0 h 1838496"/>
              <a:gd name="connsiteX4" fmla="*/ 9676770 w 9676770"/>
              <a:gd name="connsiteY4" fmla="*/ 396354 h 1838496"/>
              <a:gd name="connsiteX5" fmla="*/ 9495267 w 9676770"/>
              <a:gd name="connsiteY5" fmla="*/ 334664 h 1838496"/>
              <a:gd name="connsiteX6" fmla="*/ 7835850 w 9676770"/>
              <a:gd name="connsiteY6" fmla="*/ 99619 h 1838496"/>
              <a:gd name="connsiteX7" fmla="*/ 3062591 w 9676770"/>
              <a:gd name="connsiteY7" fmla="*/ 1838437 h 18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6770" h="1838496">
                <a:moveTo>
                  <a:pt x="3062591" y="1838437"/>
                </a:moveTo>
                <a:cubicBezTo>
                  <a:pt x="1270312" y="1847662"/>
                  <a:pt x="141962" y="776331"/>
                  <a:pt x="10485" y="104484"/>
                </a:cubicBezTo>
                <a:lnTo>
                  <a:pt x="0" y="0"/>
                </a:lnTo>
                <a:lnTo>
                  <a:pt x="9676770" y="0"/>
                </a:lnTo>
                <a:lnTo>
                  <a:pt x="9676770" y="396354"/>
                </a:lnTo>
                <a:lnTo>
                  <a:pt x="9495267" y="334664"/>
                </a:lnTo>
                <a:cubicBezTo>
                  <a:pt x="9021588" y="187614"/>
                  <a:pt x="8472423" y="88973"/>
                  <a:pt x="7835850" y="99619"/>
                </a:cubicBezTo>
                <a:cubicBezTo>
                  <a:pt x="5798818" y="133686"/>
                  <a:pt x="4974355" y="1828598"/>
                  <a:pt x="3062591" y="1838437"/>
                </a:cubicBezTo>
                <a:close/>
              </a:path>
            </a:pathLst>
          </a:custGeom>
          <a:gradFill flip="none" rotWithShape="1">
            <a:gsLst>
              <a:gs pos="43000">
                <a:schemeClr val="accent3">
                  <a:lumMod val="25000"/>
                  <a:alpha val="50000"/>
                </a:schemeClr>
              </a:gs>
              <a:gs pos="73000">
                <a:schemeClr val="accent1">
                  <a:alpha val="2917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98E2EA35-4179-2438-E1D1-02EFA8830FF9}"/>
              </a:ext>
            </a:extLst>
          </p:cNvPr>
          <p:cNvSpPr/>
          <p:nvPr userDrawn="1"/>
        </p:nvSpPr>
        <p:spPr>
          <a:xfrm flipV="1">
            <a:off x="2763044" y="6076116"/>
            <a:ext cx="3946673" cy="781884"/>
          </a:xfrm>
          <a:custGeom>
            <a:avLst/>
            <a:gdLst>
              <a:gd name="connsiteX0" fmla="*/ 1910385 w 3946673"/>
              <a:gd name="connsiteY0" fmla="*/ 781847 h 781884"/>
              <a:gd name="connsiteX1" fmla="*/ 3855031 w 3946673"/>
              <a:gd name="connsiteY1" fmla="*/ 44786 h 781884"/>
              <a:gd name="connsiteX2" fmla="*/ 3946673 w 3946673"/>
              <a:gd name="connsiteY2" fmla="*/ 0 h 781884"/>
              <a:gd name="connsiteX3" fmla="*/ 0 w 3946673"/>
              <a:gd name="connsiteY3" fmla="*/ 0 h 781884"/>
              <a:gd name="connsiteX4" fmla="*/ 54644 w 3946673"/>
              <a:gd name="connsiteY4" fmla="*/ 67939 h 781884"/>
              <a:gd name="connsiteX5" fmla="*/ 1910385 w 3946673"/>
              <a:gd name="connsiteY5" fmla="*/ 781847 h 78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6673" h="781884">
                <a:moveTo>
                  <a:pt x="1910385" y="781847"/>
                </a:moveTo>
                <a:cubicBezTo>
                  <a:pt x="2719463" y="777993"/>
                  <a:pt x="3240943" y="361686"/>
                  <a:pt x="3855031" y="44786"/>
                </a:cubicBezTo>
                <a:lnTo>
                  <a:pt x="3946673" y="0"/>
                </a:lnTo>
                <a:lnTo>
                  <a:pt x="0" y="0"/>
                </a:lnTo>
                <a:lnTo>
                  <a:pt x="54644" y="67939"/>
                </a:lnTo>
                <a:cubicBezTo>
                  <a:pt x="372182" y="426203"/>
                  <a:pt x="1020399" y="786086"/>
                  <a:pt x="1910385" y="781847"/>
                </a:cubicBezTo>
                <a:close/>
              </a:path>
            </a:pathLst>
          </a:custGeom>
          <a:gradFill>
            <a:gsLst>
              <a:gs pos="66000">
                <a:schemeClr val="accent4">
                  <a:lumMod val="75000"/>
                  <a:alpha val="46295"/>
                </a:schemeClr>
              </a:gs>
              <a:gs pos="33000">
                <a:schemeClr val="accent3">
                  <a:lumMod val="25000"/>
                  <a:alpha val="27934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7C0B16B-87E9-E92C-62F3-D1844BEE5B2D}"/>
              </a:ext>
            </a:extLst>
          </p:cNvPr>
          <p:cNvSpPr/>
          <p:nvPr userDrawn="1"/>
        </p:nvSpPr>
        <p:spPr>
          <a:xfrm rot="10800000">
            <a:off x="5393054" y="6015979"/>
            <a:ext cx="4758726" cy="842020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43000"/>
                </a:schemeClr>
              </a:gs>
              <a:gs pos="100000">
                <a:schemeClr val="accent6">
                  <a:alpha val="53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51F4118C-3B46-F20B-EF12-E16F7513844C}"/>
              </a:ext>
            </a:extLst>
          </p:cNvPr>
          <p:cNvSpPr/>
          <p:nvPr userDrawn="1"/>
        </p:nvSpPr>
        <p:spPr>
          <a:xfrm rot="10800000" flipH="1">
            <a:off x="-2688" y="5263861"/>
            <a:ext cx="12192000" cy="1599109"/>
          </a:xfrm>
          <a:custGeom>
            <a:avLst/>
            <a:gdLst>
              <a:gd name="connsiteX0" fmla="*/ 1373073 w 12192000"/>
              <a:gd name="connsiteY0" fmla="*/ 1599066 h 1599109"/>
              <a:gd name="connsiteX1" fmla="*/ 4901233 w 12192000"/>
              <a:gd name="connsiteY1" fmla="*/ 313816 h 1599109"/>
              <a:gd name="connsiteX2" fmla="*/ 7629483 w 12192000"/>
              <a:gd name="connsiteY2" fmla="*/ 1209099 h 1599109"/>
              <a:gd name="connsiteX3" fmla="*/ 7664573 w 12192000"/>
              <a:gd name="connsiteY3" fmla="*/ 1222798 h 1599109"/>
              <a:gd name="connsiteX4" fmla="*/ 7753536 w 12192000"/>
              <a:gd name="connsiteY4" fmla="*/ 1277391 h 1599109"/>
              <a:gd name="connsiteX5" fmla="*/ 9091947 w 12192000"/>
              <a:gd name="connsiteY5" fmla="*/ 1582567 h 1599109"/>
              <a:gd name="connsiteX6" fmla="*/ 12094171 w 12192000"/>
              <a:gd name="connsiteY6" fmla="*/ 359476 h 1599109"/>
              <a:gd name="connsiteX7" fmla="*/ 12192000 w 12192000"/>
              <a:gd name="connsiteY7" fmla="*/ 342643 h 1599109"/>
              <a:gd name="connsiteX8" fmla="*/ 12192000 w 12192000"/>
              <a:gd name="connsiteY8" fmla="*/ 0 h 1599109"/>
              <a:gd name="connsiteX9" fmla="*/ 0 w 12192000"/>
              <a:gd name="connsiteY9" fmla="*/ 0 h 1599109"/>
              <a:gd name="connsiteX10" fmla="*/ 0 w 12192000"/>
              <a:gd name="connsiteY10" fmla="*/ 1274406 h 1599109"/>
              <a:gd name="connsiteX11" fmla="*/ 34662 w 12192000"/>
              <a:gd name="connsiteY11" fmla="*/ 1293889 h 1599109"/>
              <a:gd name="connsiteX12" fmla="*/ 1373073 w 12192000"/>
              <a:gd name="connsiteY12" fmla="*/ 1599066 h 159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1599109">
                <a:moveTo>
                  <a:pt x="1373073" y="1599066"/>
                </a:moveTo>
                <a:cubicBezTo>
                  <a:pt x="2786156" y="1591793"/>
                  <a:pt x="3395560" y="338997"/>
                  <a:pt x="4901233" y="313816"/>
                </a:cubicBezTo>
                <a:cubicBezTo>
                  <a:pt x="6312803" y="290208"/>
                  <a:pt x="7142906" y="993618"/>
                  <a:pt x="7629483" y="1209099"/>
                </a:cubicBezTo>
                <a:lnTo>
                  <a:pt x="7664573" y="1222798"/>
                </a:lnTo>
                <a:lnTo>
                  <a:pt x="7753536" y="1277391"/>
                </a:lnTo>
                <a:cubicBezTo>
                  <a:pt x="8110655" y="1460232"/>
                  <a:pt x="8562041" y="1585295"/>
                  <a:pt x="9091947" y="1582567"/>
                </a:cubicBezTo>
                <a:cubicBezTo>
                  <a:pt x="10328396" y="1576205"/>
                  <a:pt x="10949524" y="616237"/>
                  <a:pt x="12094171" y="359476"/>
                </a:cubicBezTo>
                <a:lnTo>
                  <a:pt x="12192000" y="342643"/>
                </a:lnTo>
                <a:lnTo>
                  <a:pt x="12192000" y="0"/>
                </a:lnTo>
                <a:lnTo>
                  <a:pt x="0" y="0"/>
                </a:lnTo>
                <a:lnTo>
                  <a:pt x="0" y="1274406"/>
                </a:lnTo>
                <a:lnTo>
                  <a:pt x="34662" y="1293889"/>
                </a:lnTo>
                <a:cubicBezTo>
                  <a:pt x="391780" y="1476730"/>
                  <a:pt x="843167" y="1601794"/>
                  <a:pt x="1373073" y="159906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69328"/>
                </a:schemeClr>
              </a:gs>
              <a:gs pos="85000">
                <a:schemeClr val="accent5">
                  <a:lumMod val="50000"/>
                  <a:alpha val="42331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0F8AA9-2207-2D4C-C2E0-FEF14E2D9AC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095999" y="2597191"/>
            <a:ext cx="0" cy="16551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5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har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F769D-48D3-2655-40A4-674F657B74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A0756-78EA-68DD-4650-F40EF5F252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Crypto: investing &amp; trading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3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77AD3460-2264-3A46-993B-9F2AACED0504}"/>
              </a:ext>
            </a:extLst>
          </p:cNvPr>
          <p:cNvSpPr/>
          <p:nvPr userDrawn="1"/>
        </p:nvSpPr>
        <p:spPr>
          <a:xfrm rot="10800000">
            <a:off x="5393054" y="5650992"/>
            <a:ext cx="6821472" cy="1207007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43000"/>
                </a:schemeClr>
              </a:gs>
              <a:gs pos="100000">
                <a:schemeClr val="accent6">
                  <a:alpha val="53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BBBF3E9C-CCEA-98FA-7F69-55AF07558021}"/>
              </a:ext>
            </a:extLst>
          </p:cNvPr>
          <p:cNvSpPr/>
          <p:nvPr userDrawn="1"/>
        </p:nvSpPr>
        <p:spPr>
          <a:xfrm flipH="1">
            <a:off x="-2" y="0"/>
            <a:ext cx="11262111" cy="2139696"/>
          </a:xfrm>
          <a:custGeom>
            <a:avLst/>
            <a:gdLst>
              <a:gd name="connsiteX0" fmla="*/ 3062591 w 9676770"/>
              <a:gd name="connsiteY0" fmla="*/ 1838437 h 1838496"/>
              <a:gd name="connsiteX1" fmla="*/ 10485 w 9676770"/>
              <a:gd name="connsiteY1" fmla="*/ 104484 h 1838496"/>
              <a:gd name="connsiteX2" fmla="*/ 0 w 9676770"/>
              <a:gd name="connsiteY2" fmla="*/ 0 h 1838496"/>
              <a:gd name="connsiteX3" fmla="*/ 9676770 w 9676770"/>
              <a:gd name="connsiteY3" fmla="*/ 0 h 1838496"/>
              <a:gd name="connsiteX4" fmla="*/ 9676770 w 9676770"/>
              <a:gd name="connsiteY4" fmla="*/ 396354 h 1838496"/>
              <a:gd name="connsiteX5" fmla="*/ 9495267 w 9676770"/>
              <a:gd name="connsiteY5" fmla="*/ 334664 h 1838496"/>
              <a:gd name="connsiteX6" fmla="*/ 7835850 w 9676770"/>
              <a:gd name="connsiteY6" fmla="*/ 99619 h 1838496"/>
              <a:gd name="connsiteX7" fmla="*/ 3062591 w 9676770"/>
              <a:gd name="connsiteY7" fmla="*/ 1838437 h 18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6770" h="1838496">
                <a:moveTo>
                  <a:pt x="3062591" y="1838437"/>
                </a:moveTo>
                <a:cubicBezTo>
                  <a:pt x="1270312" y="1847662"/>
                  <a:pt x="141962" y="776331"/>
                  <a:pt x="10485" y="104484"/>
                </a:cubicBezTo>
                <a:lnTo>
                  <a:pt x="0" y="0"/>
                </a:lnTo>
                <a:lnTo>
                  <a:pt x="9676770" y="0"/>
                </a:lnTo>
                <a:lnTo>
                  <a:pt x="9676770" y="396354"/>
                </a:lnTo>
                <a:lnTo>
                  <a:pt x="9495267" y="334664"/>
                </a:lnTo>
                <a:cubicBezTo>
                  <a:pt x="9021588" y="187614"/>
                  <a:pt x="8472423" y="88973"/>
                  <a:pt x="7835850" y="99619"/>
                </a:cubicBezTo>
                <a:cubicBezTo>
                  <a:pt x="5798818" y="133686"/>
                  <a:pt x="4974355" y="1828598"/>
                  <a:pt x="3062591" y="1838437"/>
                </a:cubicBezTo>
                <a:close/>
              </a:path>
            </a:pathLst>
          </a:custGeom>
          <a:gradFill flip="none" rotWithShape="1">
            <a:gsLst>
              <a:gs pos="43000">
                <a:schemeClr val="accent3">
                  <a:lumMod val="25000"/>
                  <a:alpha val="50000"/>
                </a:schemeClr>
              </a:gs>
              <a:gs pos="73000">
                <a:schemeClr val="accent1">
                  <a:alpha val="11498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4F937A84-95EC-EB44-470A-C82AD8E99897}"/>
              </a:ext>
            </a:extLst>
          </p:cNvPr>
          <p:cNvSpPr/>
          <p:nvPr userDrawn="1"/>
        </p:nvSpPr>
        <p:spPr>
          <a:xfrm>
            <a:off x="-24334" y="0"/>
            <a:ext cx="12218982" cy="6860673"/>
          </a:xfrm>
          <a:custGeom>
            <a:avLst/>
            <a:gdLst>
              <a:gd name="connsiteX0" fmla="*/ 4456 w 12218982"/>
              <a:gd name="connsiteY0" fmla="*/ 0 h 6860673"/>
              <a:gd name="connsiteX1" fmla="*/ 3150735 w 12218982"/>
              <a:gd name="connsiteY1" fmla="*/ 0 h 6860673"/>
              <a:gd name="connsiteX2" fmla="*/ 3150734 w 12218982"/>
              <a:gd name="connsiteY2" fmla="*/ 1 h 6860673"/>
              <a:gd name="connsiteX3" fmla="*/ 3275209 w 12218982"/>
              <a:gd name="connsiteY3" fmla="*/ 1 h 6860673"/>
              <a:gd name="connsiteX4" fmla="*/ 3275209 w 12218982"/>
              <a:gd name="connsiteY4" fmla="*/ 0 h 6860673"/>
              <a:gd name="connsiteX5" fmla="*/ 12218982 w 12218982"/>
              <a:gd name="connsiteY5" fmla="*/ 0 h 6860673"/>
              <a:gd name="connsiteX6" fmla="*/ 12218982 w 12218982"/>
              <a:gd name="connsiteY6" fmla="*/ 1983013 h 6860673"/>
              <a:gd name="connsiteX7" fmla="*/ 12062259 w 12218982"/>
              <a:gd name="connsiteY7" fmla="*/ 2024385 h 6860673"/>
              <a:gd name="connsiteX8" fmla="*/ 10972986 w 12218982"/>
              <a:gd name="connsiteY8" fmla="*/ 2139627 h 6860673"/>
              <a:gd name="connsiteX9" fmla="*/ 5417726 w 12218982"/>
              <a:gd name="connsiteY9" fmla="*/ 115939 h 6860673"/>
              <a:gd name="connsiteX10" fmla="*/ 3916598 w 12218982"/>
              <a:gd name="connsiteY10" fmla="*/ 272807 h 6860673"/>
              <a:gd name="connsiteX11" fmla="*/ 3863345 w 12218982"/>
              <a:gd name="connsiteY11" fmla="*/ 286233 h 6860673"/>
              <a:gd name="connsiteX12" fmla="*/ 3729781 w 12218982"/>
              <a:gd name="connsiteY12" fmla="*/ 323286 h 6860673"/>
              <a:gd name="connsiteX13" fmla="*/ 1717096 w 12218982"/>
              <a:gd name="connsiteY13" fmla="*/ 1451719 h 6860673"/>
              <a:gd name="connsiteX14" fmla="*/ 708597 w 12218982"/>
              <a:gd name="connsiteY14" fmla="*/ 2695590 h 6860673"/>
              <a:gd name="connsiteX15" fmla="*/ 486880 w 12218982"/>
              <a:gd name="connsiteY15" fmla="*/ 3274865 h 6860673"/>
              <a:gd name="connsiteX16" fmla="*/ 365997 w 12218982"/>
              <a:gd name="connsiteY16" fmla="*/ 3984708 h 6860673"/>
              <a:gd name="connsiteX17" fmla="*/ 341340 w 12218982"/>
              <a:gd name="connsiteY17" fmla="*/ 4301231 h 6860673"/>
              <a:gd name="connsiteX18" fmla="*/ 341340 w 12218982"/>
              <a:gd name="connsiteY18" fmla="*/ 5007890 h 6860673"/>
              <a:gd name="connsiteX19" fmla="*/ 343276 w 12218982"/>
              <a:gd name="connsiteY19" fmla="*/ 5047516 h 6860673"/>
              <a:gd name="connsiteX20" fmla="*/ 814636 w 12218982"/>
              <a:gd name="connsiteY20" fmla="*/ 6666819 h 6860673"/>
              <a:gd name="connsiteX21" fmla="*/ 915601 w 12218982"/>
              <a:gd name="connsiteY21" fmla="*/ 6858000 h 6860673"/>
              <a:gd name="connsiteX22" fmla="*/ 341340 w 12218982"/>
              <a:gd name="connsiteY22" fmla="*/ 6858000 h 6860673"/>
              <a:gd name="connsiteX23" fmla="*/ 341340 w 12218982"/>
              <a:gd name="connsiteY23" fmla="*/ 6860673 h 6860673"/>
              <a:gd name="connsiteX24" fmla="*/ 4456 w 12218982"/>
              <a:gd name="connsiteY24" fmla="*/ 6860673 h 6860673"/>
              <a:gd name="connsiteX25" fmla="*/ 4456 w 12218982"/>
              <a:gd name="connsiteY25" fmla="*/ 2794000 h 6860673"/>
              <a:gd name="connsiteX26" fmla="*/ 0 w 12218982"/>
              <a:gd name="connsiteY26" fmla="*/ 2794000 h 6860673"/>
              <a:gd name="connsiteX27" fmla="*/ 0 w 12218982"/>
              <a:gd name="connsiteY27" fmla="*/ 2022550 h 6860673"/>
              <a:gd name="connsiteX28" fmla="*/ 4456 w 12218982"/>
              <a:gd name="connsiteY28" fmla="*/ 2022550 h 6860673"/>
              <a:gd name="connsiteX29" fmla="*/ 4456 w 12218982"/>
              <a:gd name="connsiteY29" fmla="*/ 1646989 h 6860673"/>
              <a:gd name="connsiteX30" fmla="*/ 4456 w 12218982"/>
              <a:gd name="connsiteY30" fmla="*/ 0 h 686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8982" h="6860673">
                <a:moveTo>
                  <a:pt x="4456" y="0"/>
                </a:moveTo>
                <a:lnTo>
                  <a:pt x="3150735" y="0"/>
                </a:lnTo>
                <a:lnTo>
                  <a:pt x="3150734" y="1"/>
                </a:lnTo>
                <a:lnTo>
                  <a:pt x="3275209" y="1"/>
                </a:lnTo>
                <a:lnTo>
                  <a:pt x="3275209" y="0"/>
                </a:lnTo>
                <a:lnTo>
                  <a:pt x="12218982" y="0"/>
                </a:lnTo>
                <a:lnTo>
                  <a:pt x="12218982" y="1983013"/>
                </a:lnTo>
                <a:lnTo>
                  <a:pt x="12062259" y="2024385"/>
                </a:lnTo>
                <a:cubicBezTo>
                  <a:pt x="11728036" y="2099441"/>
                  <a:pt x="11364094" y="2141640"/>
                  <a:pt x="10972986" y="2139627"/>
                </a:cubicBezTo>
                <a:cubicBezTo>
                  <a:pt x="8748018" y="2128176"/>
                  <a:pt x="7788484" y="155587"/>
                  <a:pt x="5417726" y="115939"/>
                </a:cubicBezTo>
                <a:cubicBezTo>
                  <a:pt x="4862080" y="106647"/>
                  <a:pt x="4363654" y="168899"/>
                  <a:pt x="3916598" y="272807"/>
                </a:cubicBezTo>
                <a:lnTo>
                  <a:pt x="3863345" y="286233"/>
                </a:lnTo>
                <a:lnTo>
                  <a:pt x="3729781" y="323286"/>
                </a:lnTo>
                <a:cubicBezTo>
                  <a:pt x="3036967" y="532141"/>
                  <a:pt x="2352843" y="836886"/>
                  <a:pt x="1717096" y="1451719"/>
                </a:cubicBezTo>
                <a:cubicBezTo>
                  <a:pt x="1293264" y="1861607"/>
                  <a:pt x="966036" y="2282242"/>
                  <a:pt x="708597" y="2695590"/>
                </a:cubicBezTo>
                <a:cubicBezTo>
                  <a:pt x="593502" y="2938109"/>
                  <a:pt x="544310" y="3015870"/>
                  <a:pt x="486880" y="3274865"/>
                </a:cubicBezTo>
                <a:cubicBezTo>
                  <a:pt x="434927" y="3498394"/>
                  <a:pt x="385149" y="3635910"/>
                  <a:pt x="365997" y="3984708"/>
                </a:cubicBezTo>
                <a:lnTo>
                  <a:pt x="341340" y="4301231"/>
                </a:lnTo>
                <a:lnTo>
                  <a:pt x="341340" y="5007890"/>
                </a:lnTo>
                <a:cubicBezTo>
                  <a:pt x="341985" y="5021099"/>
                  <a:pt x="342631" y="5034307"/>
                  <a:pt x="343276" y="5047516"/>
                </a:cubicBezTo>
                <a:cubicBezTo>
                  <a:pt x="393784" y="5666740"/>
                  <a:pt x="577442" y="6188267"/>
                  <a:pt x="814636" y="6666819"/>
                </a:cubicBezTo>
                <a:lnTo>
                  <a:pt x="915601" y="6858000"/>
                </a:lnTo>
                <a:lnTo>
                  <a:pt x="341340" y="6858000"/>
                </a:lnTo>
                <a:lnTo>
                  <a:pt x="341340" y="6860673"/>
                </a:lnTo>
                <a:lnTo>
                  <a:pt x="4456" y="6860673"/>
                </a:lnTo>
                <a:lnTo>
                  <a:pt x="4456" y="2794000"/>
                </a:lnTo>
                <a:lnTo>
                  <a:pt x="0" y="2794000"/>
                </a:lnTo>
                <a:lnTo>
                  <a:pt x="0" y="2022550"/>
                </a:lnTo>
                <a:lnTo>
                  <a:pt x="4456" y="2022550"/>
                </a:lnTo>
                <a:lnTo>
                  <a:pt x="4456" y="1646989"/>
                </a:lnTo>
                <a:lnTo>
                  <a:pt x="4456" y="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25000"/>
                  <a:alpha val="60164"/>
                </a:schemeClr>
              </a:gs>
              <a:gs pos="77000">
                <a:schemeClr val="accent3">
                  <a:lumMod val="25000"/>
                  <a:alpha val="29492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A9BF091C-5F88-B50F-03BB-284950253993}"/>
              </a:ext>
            </a:extLst>
          </p:cNvPr>
          <p:cNvSpPr/>
          <p:nvPr userDrawn="1"/>
        </p:nvSpPr>
        <p:spPr>
          <a:xfrm flipV="1">
            <a:off x="204060" y="5377862"/>
            <a:ext cx="7471211" cy="1480138"/>
          </a:xfrm>
          <a:custGeom>
            <a:avLst/>
            <a:gdLst>
              <a:gd name="connsiteX0" fmla="*/ 1910385 w 3946673"/>
              <a:gd name="connsiteY0" fmla="*/ 781847 h 781884"/>
              <a:gd name="connsiteX1" fmla="*/ 3855031 w 3946673"/>
              <a:gd name="connsiteY1" fmla="*/ 44786 h 781884"/>
              <a:gd name="connsiteX2" fmla="*/ 3946673 w 3946673"/>
              <a:gd name="connsiteY2" fmla="*/ 0 h 781884"/>
              <a:gd name="connsiteX3" fmla="*/ 0 w 3946673"/>
              <a:gd name="connsiteY3" fmla="*/ 0 h 781884"/>
              <a:gd name="connsiteX4" fmla="*/ 54644 w 3946673"/>
              <a:gd name="connsiteY4" fmla="*/ 67939 h 781884"/>
              <a:gd name="connsiteX5" fmla="*/ 1910385 w 3946673"/>
              <a:gd name="connsiteY5" fmla="*/ 781847 h 78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6673" h="781884">
                <a:moveTo>
                  <a:pt x="1910385" y="781847"/>
                </a:moveTo>
                <a:cubicBezTo>
                  <a:pt x="2719463" y="777993"/>
                  <a:pt x="3240943" y="361686"/>
                  <a:pt x="3855031" y="44786"/>
                </a:cubicBezTo>
                <a:lnTo>
                  <a:pt x="3946673" y="0"/>
                </a:lnTo>
                <a:lnTo>
                  <a:pt x="0" y="0"/>
                </a:lnTo>
                <a:lnTo>
                  <a:pt x="54644" y="67939"/>
                </a:lnTo>
                <a:cubicBezTo>
                  <a:pt x="372182" y="426203"/>
                  <a:pt x="1020399" y="786086"/>
                  <a:pt x="1910385" y="781847"/>
                </a:cubicBezTo>
                <a:close/>
              </a:path>
            </a:pathLst>
          </a:custGeom>
          <a:gradFill>
            <a:gsLst>
              <a:gs pos="66000">
                <a:schemeClr val="tx2">
                  <a:alpha val="8123"/>
                </a:schemeClr>
              </a:gs>
              <a:gs pos="33000">
                <a:schemeClr val="accent6">
                  <a:alpha val="13919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FF8B459-35F5-072D-56FA-415EEABE6DC2}"/>
              </a:ext>
            </a:extLst>
          </p:cNvPr>
          <p:cNvSpPr/>
          <p:nvPr userDrawn="1"/>
        </p:nvSpPr>
        <p:spPr>
          <a:xfrm rot="10800000">
            <a:off x="-30287" y="4822578"/>
            <a:ext cx="12230888" cy="2040391"/>
          </a:xfrm>
          <a:custGeom>
            <a:avLst/>
            <a:gdLst>
              <a:gd name="connsiteX0" fmla="*/ 1751979 w 12230888"/>
              <a:gd name="connsiteY0" fmla="*/ 2040336 h 2040391"/>
              <a:gd name="connsiteX1" fmla="*/ 44227 w 12230888"/>
              <a:gd name="connsiteY1" fmla="*/ 1650944 h 2040391"/>
              <a:gd name="connsiteX2" fmla="*/ 0 w 12230888"/>
              <a:gd name="connsiteY2" fmla="*/ 1626084 h 2040391"/>
              <a:gd name="connsiteX3" fmla="*/ 0 w 12230888"/>
              <a:gd name="connsiteY3" fmla="*/ 0 h 2040391"/>
              <a:gd name="connsiteX4" fmla="*/ 12230888 w 12230888"/>
              <a:gd name="connsiteY4" fmla="*/ 0 h 2040391"/>
              <a:gd name="connsiteX5" fmla="*/ 12230888 w 12230888"/>
              <a:gd name="connsiteY5" fmla="*/ 1945571 h 2040391"/>
              <a:gd name="connsiteX6" fmla="*/ 12158569 w 12230888"/>
              <a:gd name="connsiteY6" fmla="*/ 1963333 h 2040391"/>
              <a:gd name="connsiteX7" fmla="*/ 11600914 w 12230888"/>
              <a:gd name="connsiteY7" fmla="*/ 2019284 h 2040391"/>
              <a:gd name="connsiteX8" fmla="*/ 9893162 w 12230888"/>
              <a:gd name="connsiteY8" fmla="*/ 1629893 h 2040391"/>
              <a:gd name="connsiteX9" fmla="*/ 9779649 w 12230888"/>
              <a:gd name="connsiteY9" fmla="*/ 1560235 h 2040391"/>
              <a:gd name="connsiteX10" fmla="*/ 9734876 w 12230888"/>
              <a:gd name="connsiteY10" fmla="*/ 1542756 h 2040391"/>
              <a:gd name="connsiteX11" fmla="*/ 6253752 w 12230888"/>
              <a:gd name="connsiteY11" fmla="*/ 400415 h 2040391"/>
              <a:gd name="connsiteX12" fmla="*/ 1751979 w 12230888"/>
              <a:gd name="connsiteY12" fmla="*/ 2040336 h 204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30888" h="2040391">
                <a:moveTo>
                  <a:pt x="1751979" y="2040336"/>
                </a:moveTo>
                <a:cubicBezTo>
                  <a:pt x="1075843" y="2043817"/>
                  <a:pt x="499894" y="1884241"/>
                  <a:pt x="44227" y="1650944"/>
                </a:cubicBezTo>
                <a:lnTo>
                  <a:pt x="0" y="1626084"/>
                </a:lnTo>
                <a:lnTo>
                  <a:pt x="0" y="0"/>
                </a:lnTo>
                <a:lnTo>
                  <a:pt x="12230888" y="0"/>
                </a:lnTo>
                <a:lnTo>
                  <a:pt x="12230888" y="1945571"/>
                </a:lnTo>
                <a:lnTo>
                  <a:pt x="12158569" y="1963333"/>
                </a:lnTo>
                <a:cubicBezTo>
                  <a:pt x="11983060" y="1998243"/>
                  <a:pt x="11798121" y="2018269"/>
                  <a:pt x="11600914" y="2019284"/>
                </a:cubicBezTo>
                <a:cubicBezTo>
                  <a:pt x="10924778" y="2022765"/>
                  <a:pt x="10348830" y="1863190"/>
                  <a:pt x="9893162" y="1629893"/>
                </a:cubicBezTo>
                <a:lnTo>
                  <a:pt x="9779649" y="1560235"/>
                </a:lnTo>
                <a:lnTo>
                  <a:pt x="9734876" y="1542756"/>
                </a:lnTo>
                <a:cubicBezTo>
                  <a:pt x="9114026" y="1267812"/>
                  <a:pt x="8054852" y="370292"/>
                  <a:pt x="6253752" y="400415"/>
                </a:cubicBezTo>
                <a:cubicBezTo>
                  <a:pt x="4332581" y="432545"/>
                  <a:pt x="3555009" y="2031056"/>
                  <a:pt x="1751979" y="204033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23907"/>
                </a:schemeClr>
              </a:gs>
              <a:gs pos="85000">
                <a:schemeClr val="accent5">
                  <a:lumMod val="50000"/>
                  <a:alpha val="42331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73867BC1-390E-647F-B33F-8622748E6530}"/>
              </a:ext>
            </a:extLst>
          </p:cNvPr>
          <p:cNvSpPr/>
          <p:nvPr userDrawn="1"/>
        </p:nvSpPr>
        <p:spPr>
          <a:xfrm>
            <a:off x="0" y="0"/>
            <a:ext cx="12192000" cy="2035422"/>
          </a:xfrm>
          <a:custGeom>
            <a:avLst/>
            <a:gdLst>
              <a:gd name="connsiteX0" fmla="*/ 0 w 12192000"/>
              <a:gd name="connsiteY0" fmla="*/ 0 h 2035422"/>
              <a:gd name="connsiteX1" fmla="*/ 12192000 w 12192000"/>
              <a:gd name="connsiteY1" fmla="*/ 0 h 2035422"/>
              <a:gd name="connsiteX2" fmla="*/ 12192000 w 12192000"/>
              <a:gd name="connsiteY2" fmla="*/ 1759689 h 2035422"/>
              <a:gd name="connsiteX3" fmla="*/ 12103306 w 12192000"/>
              <a:gd name="connsiteY3" fmla="*/ 1729773 h 2035422"/>
              <a:gd name="connsiteX4" fmla="*/ 11659615 w 12192000"/>
              <a:gd name="connsiteY4" fmla="*/ 1535038 h 2035422"/>
              <a:gd name="connsiteX5" fmla="*/ 11521247 w 12192000"/>
              <a:gd name="connsiteY5" fmla="*/ 1450127 h 2035422"/>
              <a:gd name="connsiteX6" fmla="*/ 11466670 w 12192000"/>
              <a:gd name="connsiteY6" fmla="*/ 1428821 h 2035422"/>
              <a:gd name="connsiteX7" fmla="*/ 7223297 w 12192000"/>
              <a:gd name="connsiteY7" fmla="*/ 36346 h 2035422"/>
              <a:gd name="connsiteX8" fmla="*/ 1735787 w 12192000"/>
              <a:gd name="connsiteY8" fmla="*/ 2035354 h 2035422"/>
              <a:gd name="connsiteX9" fmla="*/ 97785 w 12192000"/>
              <a:gd name="connsiteY9" fmla="*/ 1755433 h 2035422"/>
              <a:gd name="connsiteX10" fmla="*/ 0 w 12192000"/>
              <a:gd name="connsiteY10" fmla="*/ 1715854 h 2035422"/>
              <a:gd name="connsiteX11" fmla="*/ 0 w 12192000"/>
              <a:gd name="connsiteY11" fmla="*/ 0 h 203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2035422">
                <a:moveTo>
                  <a:pt x="0" y="0"/>
                </a:moveTo>
                <a:lnTo>
                  <a:pt x="12192000" y="0"/>
                </a:lnTo>
                <a:lnTo>
                  <a:pt x="12192000" y="1759689"/>
                </a:lnTo>
                <a:lnTo>
                  <a:pt x="12103306" y="1729773"/>
                </a:lnTo>
                <a:cubicBezTo>
                  <a:pt x="11946501" y="1671612"/>
                  <a:pt x="11798476" y="1606133"/>
                  <a:pt x="11659615" y="1535038"/>
                </a:cubicBezTo>
                <a:lnTo>
                  <a:pt x="11521247" y="1450127"/>
                </a:lnTo>
                <a:lnTo>
                  <a:pt x="11466670" y="1428821"/>
                </a:lnTo>
                <a:cubicBezTo>
                  <a:pt x="10709874" y="1093673"/>
                  <a:pt x="9418777" y="-373"/>
                  <a:pt x="7223297" y="36346"/>
                </a:cubicBezTo>
                <a:cubicBezTo>
                  <a:pt x="4881454" y="75511"/>
                  <a:pt x="3933620" y="2024042"/>
                  <a:pt x="1735787" y="2035354"/>
                </a:cubicBezTo>
                <a:cubicBezTo>
                  <a:pt x="1117647" y="2038536"/>
                  <a:pt x="568201" y="1929916"/>
                  <a:pt x="97785" y="1755433"/>
                </a:cubicBezTo>
                <a:lnTo>
                  <a:pt x="0" y="171585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5000"/>
                </a:schemeClr>
              </a:gs>
              <a:gs pos="99000">
                <a:schemeClr val="accent3">
                  <a:lumMod val="25000"/>
                </a:schemeClr>
              </a:gs>
              <a:gs pos="31000">
                <a:schemeClr val="accent6">
                  <a:alpha val="69328"/>
                </a:schemeClr>
              </a:gs>
              <a:gs pos="73000">
                <a:schemeClr val="accent5">
                  <a:lumMod val="50000"/>
                  <a:alpha val="42331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FA6C5756-59FF-66C3-2611-3D7AB2049ABE}"/>
              </a:ext>
            </a:extLst>
          </p:cNvPr>
          <p:cNvSpPr/>
          <p:nvPr userDrawn="1"/>
        </p:nvSpPr>
        <p:spPr>
          <a:xfrm flipH="1">
            <a:off x="-2" y="0"/>
            <a:ext cx="11262111" cy="2139696"/>
          </a:xfrm>
          <a:custGeom>
            <a:avLst/>
            <a:gdLst>
              <a:gd name="connsiteX0" fmla="*/ 3062591 w 9676770"/>
              <a:gd name="connsiteY0" fmla="*/ 1838437 h 1838496"/>
              <a:gd name="connsiteX1" fmla="*/ 10485 w 9676770"/>
              <a:gd name="connsiteY1" fmla="*/ 104484 h 1838496"/>
              <a:gd name="connsiteX2" fmla="*/ 0 w 9676770"/>
              <a:gd name="connsiteY2" fmla="*/ 0 h 1838496"/>
              <a:gd name="connsiteX3" fmla="*/ 9676770 w 9676770"/>
              <a:gd name="connsiteY3" fmla="*/ 0 h 1838496"/>
              <a:gd name="connsiteX4" fmla="*/ 9676770 w 9676770"/>
              <a:gd name="connsiteY4" fmla="*/ 396354 h 1838496"/>
              <a:gd name="connsiteX5" fmla="*/ 9495267 w 9676770"/>
              <a:gd name="connsiteY5" fmla="*/ 334664 h 1838496"/>
              <a:gd name="connsiteX6" fmla="*/ 7835850 w 9676770"/>
              <a:gd name="connsiteY6" fmla="*/ 99619 h 1838496"/>
              <a:gd name="connsiteX7" fmla="*/ 3062591 w 9676770"/>
              <a:gd name="connsiteY7" fmla="*/ 1838437 h 18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6770" h="1838496">
                <a:moveTo>
                  <a:pt x="3062591" y="1838437"/>
                </a:moveTo>
                <a:cubicBezTo>
                  <a:pt x="1270312" y="1847662"/>
                  <a:pt x="141962" y="776331"/>
                  <a:pt x="10485" y="104484"/>
                </a:cubicBezTo>
                <a:lnTo>
                  <a:pt x="0" y="0"/>
                </a:lnTo>
                <a:lnTo>
                  <a:pt x="9676770" y="0"/>
                </a:lnTo>
                <a:lnTo>
                  <a:pt x="9676770" y="396354"/>
                </a:lnTo>
                <a:lnTo>
                  <a:pt x="9495267" y="334664"/>
                </a:lnTo>
                <a:cubicBezTo>
                  <a:pt x="9021588" y="187614"/>
                  <a:pt x="8472423" y="88973"/>
                  <a:pt x="7835850" y="99619"/>
                </a:cubicBezTo>
                <a:cubicBezTo>
                  <a:pt x="5798818" y="133686"/>
                  <a:pt x="4974355" y="1828598"/>
                  <a:pt x="3062591" y="1838437"/>
                </a:cubicBezTo>
                <a:close/>
              </a:path>
            </a:pathLst>
          </a:custGeom>
          <a:gradFill flip="none" rotWithShape="1">
            <a:gsLst>
              <a:gs pos="43000">
                <a:schemeClr val="accent3">
                  <a:lumMod val="25000"/>
                  <a:alpha val="50000"/>
                </a:schemeClr>
              </a:gs>
              <a:gs pos="73000">
                <a:schemeClr val="accent1">
                  <a:alpha val="11498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19">
            <a:extLst>
              <a:ext uri="{FF2B5EF4-FFF2-40B4-BE49-F238E27FC236}">
                <a16:creationId xmlns:a16="http://schemas.microsoft.com/office/drawing/2014/main" id="{EF6D3160-DA6D-8CDA-3A13-8A43EC05449D}"/>
              </a:ext>
            </a:extLst>
          </p:cNvPr>
          <p:cNvSpPr/>
          <p:nvPr userDrawn="1"/>
        </p:nvSpPr>
        <p:spPr>
          <a:xfrm>
            <a:off x="0" y="7399"/>
            <a:ext cx="4758726" cy="842020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43000"/>
                </a:schemeClr>
              </a:gs>
              <a:gs pos="100000">
                <a:schemeClr val="accent6">
                  <a:alpha val="53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752344"/>
            <a:ext cx="7763256" cy="1600200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320" y="4233672"/>
            <a:ext cx="2843784" cy="448056"/>
          </a:xfrm>
        </p:spPr>
        <p:txBody>
          <a:bodyPr>
            <a:no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2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100A0D9B-ADC5-C41B-130F-1EA1EDE9F2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72600" y="3236976"/>
            <a:ext cx="2093976" cy="1856232"/>
          </a:xfrm>
          <a:custGeom>
            <a:avLst/>
            <a:gdLst>
              <a:gd name="connsiteX0" fmla="*/ 0 w 2093976"/>
              <a:gd name="connsiteY0" fmla="*/ 0 h 1856232"/>
              <a:gd name="connsiteX1" fmla="*/ 2093976 w 2093976"/>
              <a:gd name="connsiteY1" fmla="*/ 0 h 1856232"/>
              <a:gd name="connsiteX2" fmla="*/ 2093976 w 2093976"/>
              <a:gd name="connsiteY2" fmla="*/ 1695761 h 1856232"/>
              <a:gd name="connsiteX3" fmla="*/ 1933505 w 2093976"/>
              <a:gd name="connsiteY3" fmla="*/ 1856232 h 1856232"/>
              <a:gd name="connsiteX4" fmla="*/ 0 w 2093976"/>
              <a:gd name="connsiteY4" fmla="*/ 1856232 h 185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76" h="1856232">
                <a:moveTo>
                  <a:pt x="0" y="0"/>
                </a:moveTo>
                <a:lnTo>
                  <a:pt x="2093976" y="0"/>
                </a:lnTo>
                <a:lnTo>
                  <a:pt x="2093976" y="1695761"/>
                </a:lnTo>
                <a:cubicBezTo>
                  <a:pt x="2093976" y="1784387"/>
                  <a:pt x="2022131" y="1856232"/>
                  <a:pt x="1933505" y="1856232"/>
                </a:cubicBezTo>
                <a:lnTo>
                  <a:pt x="0" y="1856232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256032" tIns="201168" rIns="2743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3694F-11E9-3CF0-DCDE-FC7C6FAF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064" y="832104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9AF8AEFF-3F3B-8AFC-621B-F653E2F1B7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7339" y="2478024"/>
            <a:ext cx="2098157" cy="702770"/>
          </a:xfrm>
          <a:custGeom>
            <a:avLst/>
            <a:gdLst>
              <a:gd name="connsiteX0" fmla="*/ 169182 w 2098157"/>
              <a:gd name="connsiteY0" fmla="*/ 0 h 702770"/>
              <a:gd name="connsiteX1" fmla="*/ 2098157 w 2098157"/>
              <a:gd name="connsiteY1" fmla="*/ 0 h 702770"/>
              <a:gd name="connsiteX2" fmla="*/ 2098157 w 2098157"/>
              <a:gd name="connsiteY2" fmla="*/ 702770 h 702770"/>
              <a:gd name="connsiteX3" fmla="*/ 2097025 w 2098157"/>
              <a:gd name="connsiteY3" fmla="*/ 702770 h 702770"/>
              <a:gd name="connsiteX4" fmla="*/ 503974 w 2098157"/>
              <a:gd name="connsiteY4" fmla="*/ 702770 h 702770"/>
              <a:gd name="connsiteX5" fmla="*/ 0 w 2098157"/>
              <a:gd name="connsiteY5" fmla="*/ 702770 h 702770"/>
              <a:gd name="connsiteX6" fmla="*/ 0 w 2098157"/>
              <a:gd name="connsiteY6" fmla="*/ 202766 h 702770"/>
              <a:gd name="connsiteX7" fmla="*/ 136581 w 2098157"/>
              <a:gd name="connsiteY7" fmla="*/ 3900 h 70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8157" h="702770">
                <a:moveTo>
                  <a:pt x="169182" y="0"/>
                </a:moveTo>
                <a:lnTo>
                  <a:pt x="2098157" y="0"/>
                </a:lnTo>
                <a:lnTo>
                  <a:pt x="2098157" y="702770"/>
                </a:lnTo>
                <a:lnTo>
                  <a:pt x="2097025" y="702770"/>
                </a:lnTo>
                <a:lnTo>
                  <a:pt x="503974" y="702770"/>
                </a:lnTo>
                <a:lnTo>
                  <a:pt x="0" y="702770"/>
                </a:lnTo>
                <a:lnTo>
                  <a:pt x="0" y="202766"/>
                </a:lnTo>
                <a:cubicBezTo>
                  <a:pt x="0" y="104671"/>
                  <a:pt x="58634" y="22828"/>
                  <a:pt x="136581" y="3900"/>
                </a:cubicBezTo>
                <a:close/>
              </a:path>
            </a:pathLst>
          </a:custGeom>
          <a:solidFill>
            <a:schemeClr val="accent6"/>
          </a:solidFill>
          <a:ln w="12700">
            <a:solidFill>
              <a:schemeClr val="accent6"/>
            </a:solidFill>
          </a:ln>
        </p:spPr>
        <p:txBody>
          <a:bodyPr wrap="square"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C0111168-089D-E125-6CBB-0B288CE8D5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0" y="3236976"/>
            <a:ext cx="2093976" cy="1856232"/>
          </a:xfrm>
          <a:custGeom>
            <a:avLst/>
            <a:gdLst>
              <a:gd name="connsiteX0" fmla="*/ 0 w 2093976"/>
              <a:gd name="connsiteY0" fmla="*/ 0 h 1856232"/>
              <a:gd name="connsiteX1" fmla="*/ 2093976 w 2093976"/>
              <a:gd name="connsiteY1" fmla="*/ 0 h 1856232"/>
              <a:gd name="connsiteX2" fmla="*/ 2093976 w 2093976"/>
              <a:gd name="connsiteY2" fmla="*/ 1856232 h 1856232"/>
              <a:gd name="connsiteX3" fmla="*/ 160471 w 2093976"/>
              <a:gd name="connsiteY3" fmla="*/ 1856232 h 1856232"/>
              <a:gd name="connsiteX4" fmla="*/ 0 w 2093976"/>
              <a:gd name="connsiteY4" fmla="*/ 1695761 h 185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76" h="1856232">
                <a:moveTo>
                  <a:pt x="0" y="0"/>
                </a:moveTo>
                <a:lnTo>
                  <a:pt x="2093976" y="0"/>
                </a:lnTo>
                <a:lnTo>
                  <a:pt x="2093976" y="1856232"/>
                </a:lnTo>
                <a:lnTo>
                  <a:pt x="160471" y="1856232"/>
                </a:lnTo>
                <a:cubicBezTo>
                  <a:pt x="71845" y="1856232"/>
                  <a:pt x="0" y="1784387"/>
                  <a:pt x="0" y="1695761"/>
                </a:cubicBez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256032" tIns="201168" rIns="2743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0FBF32C-8DDB-F094-1C74-FDE91B64F9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4932" y="2478024"/>
            <a:ext cx="2103120" cy="704088"/>
          </a:xfr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5237567-8AEF-3966-7CED-5DA3ACD21E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91790" y="3236976"/>
            <a:ext cx="2093976" cy="1856232"/>
          </a:xfrm>
          <a:ln w="12700">
            <a:solidFill>
              <a:schemeClr val="bg1"/>
            </a:solidFill>
          </a:ln>
        </p:spPr>
        <p:txBody>
          <a:bodyPr lIns="256032" tIns="201168" rIns="2743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137587B-C03C-671F-AED7-4B974605A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47488" y="2478024"/>
            <a:ext cx="2103120" cy="704088"/>
          </a:xfr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25D4A96A-10D9-D4AD-C775-61041F026B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52060" y="3236976"/>
            <a:ext cx="2093976" cy="1856232"/>
          </a:xfrm>
          <a:ln w="12700">
            <a:solidFill>
              <a:schemeClr val="bg1"/>
            </a:solidFill>
          </a:ln>
        </p:spPr>
        <p:txBody>
          <a:bodyPr lIns="256032" tIns="201168" rIns="2743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81308FE1-98CC-9FD0-5CF1-5A8E61C5BA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10044" y="2478024"/>
            <a:ext cx="2103120" cy="704088"/>
          </a:xfr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6FB197B-711E-A949-62E5-216CBC83FF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12330" y="3236976"/>
            <a:ext cx="2093976" cy="1856232"/>
          </a:xfrm>
          <a:ln w="12700">
            <a:solidFill>
              <a:schemeClr val="bg1"/>
            </a:solidFill>
          </a:ln>
        </p:spPr>
        <p:txBody>
          <a:bodyPr lIns="256032" tIns="201168" rIns="2743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6A5CBAC-0099-3E8F-E44D-7B999D70796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72600" y="2478025"/>
            <a:ext cx="2098157" cy="702769"/>
          </a:xfrm>
          <a:custGeom>
            <a:avLst/>
            <a:gdLst>
              <a:gd name="connsiteX0" fmla="*/ 0 w 2098157"/>
              <a:gd name="connsiteY0" fmla="*/ 0 h 702769"/>
              <a:gd name="connsiteX1" fmla="*/ 1928984 w 2098157"/>
              <a:gd name="connsiteY1" fmla="*/ 0 h 702769"/>
              <a:gd name="connsiteX2" fmla="*/ 1961576 w 2098157"/>
              <a:gd name="connsiteY2" fmla="*/ 3899 h 702769"/>
              <a:gd name="connsiteX3" fmla="*/ 2098157 w 2098157"/>
              <a:gd name="connsiteY3" fmla="*/ 202765 h 702769"/>
              <a:gd name="connsiteX4" fmla="*/ 2098157 w 2098157"/>
              <a:gd name="connsiteY4" fmla="*/ 702769 h 702769"/>
              <a:gd name="connsiteX5" fmla="*/ 1594183 w 2098157"/>
              <a:gd name="connsiteY5" fmla="*/ 702769 h 702769"/>
              <a:gd name="connsiteX6" fmla="*/ 1132 w 2098157"/>
              <a:gd name="connsiteY6" fmla="*/ 702769 h 702769"/>
              <a:gd name="connsiteX7" fmla="*/ 0 w 2098157"/>
              <a:gd name="connsiteY7" fmla="*/ 702769 h 70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8157" h="702769">
                <a:moveTo>
                  <a:pt x="0" y="0"/>
                </a:moveTo>
                <a:lnTo>
                  <a:pt x="1928984" y="0"/>
                </a:lnTo>
                <a:lnTo>
                  <a:pt x="1961576" y="3899"/>
                </a:lnTo>
                <a:cubicBezTo>
                  <a:pt x="2039523" y="22827"/>
                  <a:pt x="2098157" y="104670"/>
                  <a:pt x="2098157" y="202765"/>
                </a:cubicBezTo>
                <a:lnTo>
                  <a:pt x="2098157" y="702769"/>
                </a:lnTo>
                <a:lnTo>
                  <a:pt x="1594183" y="702769"/>
                </a:lnTo>
                <a:lnTo>
                  <a:pt x="1132" y="702769"/>
                </a:lnTo>
                <a:lnTo>
                  <a:pt x="0" y="702769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wrap="square"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90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3694F-11E9-3CF0-DCDE-FC7C6FAF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24" y="832104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652500-B558-F785-439F-12315F4331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A96B1-64D5-11B6-BD02-AD31F3172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883D99-31C6-D5A2-D86A-FC9440CEA769}"/>
              </a:ext>
            </a:extLst>
          </p:cNvPr>
          <p:cNvCxnSpPr>
            <a:cxnSpLocks/>
          </p:cNvCxnSpPr>
          <p:nvPr userDrawn="1"/>
        </p:nvCxnSpPr>
        <p:spPr>
          <a:xfrm>
            <a:off x="1944007" y="3324115"/>
            <a:ext cx="2170451" cy="0"/>
          </a:xfrm>
          <a:prstGeom prst="line">
            <a:avLst/>
          </a:prstGeom>
          <a:ln w="127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8AB5A6-6184-8A00-738A-9F575C1472CC}"/>
              </a:ext>
            </a:extLst>
          </p:cNvPr>
          <p:cNvCxnSpPr>
            <a:cxnSpLocks/>
          </p:cNvCxnSpPr>
          <p:nvPr userDrawn="1"/>
        </p:nvCxnSpPr>
        <p:spPr>
          <a:xfrm>
            <a:off x="4114458" y="3322646"/>
            <a:ext cx="2171700" cy="0"/>
          </a:xfrm>
          <a:prstGeom prst="line">
            <a:avLst/>
          </a:prstGeom>
          <a:ln w="127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BFB726-8911-1D40-8CAD-0678A3988661}"/>
              </a:ext>
            </a:extLst>
          </p:cNvPr>
          <p:cNvCxnSpPr>
            <a:cxnSpLocks/>
          </p:cNvCxnSpPr>
          <p:nvPr userDrawn="1"/>
        </p:nvCxnSpPr>
        <p:spPr>
          <a:xfrm>
            <a:off x="6286158" y="3322646"/>
            <a:ext cx="2161515" cy="14408"/>
          </a:xfrm>
          <a:prstGeom prst="line">
            <a:avLst/>
          </a:prstGeom>
          <a:ln w="127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06BA5D-5C40-149B-0AE7-118CF43109F3}"/>
              </a:ext>
            </a:extLst>
          </p:cNvPr>
          <p:cNvCxnSpPr>
            <a:cxnSpLocks/>
          </p:cNvCxnSpPr>
          <p:nvPr userDrawn="1"/>
        </p:nvCxnSpPr>
        <p:spPr>
          <a:xfrm>
            <a:off x="8447673" y="3333307"/>
            <a:ext cx="2189197" cy="0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0E1F9F84-FEDF-EE4B-151E-0BA753B313F2}"/>
              </a:ext>
            </a:extLst>
          </p:cNvPr>
          <p:cNvSpPr/>
          <p:nvPr userDrawn="1"/>
        </p:nvSpPr>
        <p:spPr>
          <a:xfrm>
            <a:off x="1349145" y="2715964"/>
            <a:ext cx="1218817" cy="12188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D1979A-4075-FDBC-DC21-B473A894753D}"/>
              </a:ext>
            </a:extLst>
          </p:cNvPr>
          <p:cNvSpPr/>
          <p:nvPr userDrawn="1"/>
        </p:nvSpPr>
        <p:spPr>
          <a:xfrm>
            <a:off x="3525168" y="2721004"/>
            <a:ext cx="1218817" cy="12188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53DC90-8B68-11F4-262C-EF788CC251ED}"/>
              </a:ext>
            </a:extLst>
          </p:cNvPr>
          <p:cNvSpPr/>
          <p:nvPr userDrawn="1"/>
        </p:nvSpPr>
        <p:spPr>
          <a:xfrm>
            <a:off x="5704017" y="2716977"/>
            <a:ext cx="1218817" cy="12188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EBAA34-A280-D694-891B-142A8D7FA33C}"/>
              </a:ext>
            </a:extLst>
          </p:cNvPr>
          <p:cNvSpPr/>
          <p:nvPr userDrawn="1"/>
        </p:nvSpPr>
        <p:spPr>
          <a:xfrm>
            <a:off x="7847695" y="2726015"/>
            <a:ext cx="1218817" cy="12188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C576C9-CAB6-8D5D-5976-B4CC1FB6B5C0}"/>
              </a:ext>
            </a:extLst>
          </p:cNvPr>
          <p:cNvSpPr/>
          <p:nvPr userDrawn="1"/>
        </p:nvSpPr>
        <p:spPr>
          <a:xfrm>
            <a:off x="10049319" y="2718520"/>
            <a:ext cx="1218817" cy="12188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3AAAB5-1B7C-5567-E7F2-E97DCAFEA821}"/>
              </a:ext>
            </a:extLst>
          </p:cNvPr>
          <p:cNvSpPr/>
          <p:nvPr userDrawn="1"/>
        </p:nvSpPr>
        <p:spPr>
          <a:xfrm flipH="1">
            <a:off x="1418423" y="2786515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6E861CF-DCF3-E6B9-1438-583DC69FFA06}"/>
              </a:ext>
            </a:extLst>
          </p:cNvPr>
          <p:cNvSpPr/>
          <p:nvPr userDrawn="1"/>
        </p:nvSpPr>
        <p:spPr>
          <a:xfrm flipH="1">
            <a:off x="3593035" y="2791555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4D24E5-CE49-C81C-1933-88384A77E742}"/>
              </a:ext>
            </a:extLst>
          </p:cNvPr>
          <p:cNvSpPr/>
          <p:nvPr userDrawn="1"/>
        </p:nvSpPr>
        <p:spPr>
          <a:xfrm flipH="1">
            <a:off x="5771884" y="2787528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1CA68B-CB89-15A1-13F9-3DD65297D0BD}"/>
              </a:ext>
            </a:extLst>
          </p:cNvPr>
          <p:cNvSpPr/>
          <p:nvPr userDrawn="1"/>
        </p:nvSpPr>
        <p:spPr>
          <a:xfrm flipH="1">
            <a:off x="7915562" y="2796566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AD773FD-C1E4-FDB0-FDF1-0925375BE2A5}"/>
              </a:ext>
            </a:extLst>
          </p:cNvPr>
          <p:cNvSpPr/>
          <p:nvPr userDrawn="1"/>
        </p:nvSpPr>
        <p:spPr>
          <a:xfrm flipH="1">
            <a:off x="10129886" y="2789071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CA633AF-3209-BF0D-1450-6A91ACC853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0744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70EFB68-D184-8E31-A027-F291D78776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0744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0FBF32C-8DDB-F094-1C74-FDE91B64F9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8728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5237567-8AEF-3966-7CED-5DA3ACD21E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8728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137587B-C03C-671F-AED7-4B974605A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24144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25D4A96A-10D9-D4AD-C775-61041F026B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24144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81308FE1-98CC-9FD0-5CF1-5A8E61C5BA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72984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6FB197B-711E-A949-62E5-216CBC83FF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2984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BC5472B4-CBBF-AC70-5BA8-A0661E663D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58400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C3CEEBDA-7860-91AD-704A-7A540E1E58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058400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F918527-798D-3B40-E0EA-38C0AEBA6D7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48147" y="3018954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29">
            <a:extLst>
              <a:ext uri="{FF2B5EF4-FFF2-40B4-BE49-F238E27FC236}">
                <a16:creationId xmlns:a16="http://schemas.microsoft.com/office/drawing/2014/main" id="{B0D40292-F2DF-0641-6B78-370AC5C5009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5117" y="3011109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29">
            <a:extLst>
              <a:ext uri="{FF2B5EF4-FFF2-40B4-BE49-F238E27FC236}">
                <a16:creationId xmlns:a16="http://schemas.microsoft.com/office/drawing/2014/main" id="{503DD6AB-C9B3-EBD7-080A-FB219B3812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995989" y="3026158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29">
            <a:extLst>
              <a:ext uri="{FF2B5EF4-FFF2-40B4-BE49-F238E27FC236}">
                <a16:creationId xmlns:a16="http://schemas.microsoft.com/office/drawing/2014/main" id="{E61A9741-3B1C-111D-B260-CF7E7F223F8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46207" y="3011109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29">
            <a:extLst>
              <a:ext uri="{FF2B5EF4-FFF2-40B4-BE49-F238E27FC236}">
                <a16:creationId xmlns:a16="http://schemas.microsoft.com/office/drawing/2014/main" id="{E49C1AE1-BC78-2CE3-D292-61496AC727D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347831" y="3017032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3B71C9DC-B9E5-6C34-B451-BA2224CCDD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350008" y="4279392"/>
            <a:ext cx="146304" cy="146304"/>
          </a:xfrm>
          <a:prstGeom prst="ellipse">
            <a:avLst/>
          </a:prstGeom>
          <a:solidFill>
            <a:schemeClr val="accent6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0596D87F-0114-685D-7F97-873DBA5579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17136" y="4279392"/>
            <a:ext cx="146304" cy="146304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5D4E3F00-5755-F2EF-97C8-0FE775CAE04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702552" y="4279392"/>
            <a:ext cx="146304" cy="146304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29543A01-39BF-D362-26F8-BD1E7D0D3C8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842248" y="4279392"/>
            <a:ext cx="146304" cy="146304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BB6B72CD-75B9-D90F-4767-2141AEF3B20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1055096" y="4279392"/>
            <a:ext cx="146304" cy="146304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83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89A27E14-C943-C294-334B-4D6A7500F3B5}"/>
              </a:ext>
            </a:extLst>
          </p:cNvPr>
          <p:cNvSpPr/>
          <p:nvPr userDrawn="1"/>
        </p:nvSpPr>
        <p:spPr>
          <a:xfrm rot="5400000">
            <a:off x="7383937" y="2039848"/>
            <a:ext cx="6858000" cy="2778304"/>
          </a:xfrm>
          <a:custGeom>
            <a:avLst/>
            <a:gdLst>
              <a:gd name="connsiteX0" fmla="*/ 0 w 6858000"/>
              <a:gd name="connsiteY0" fmla="*/ 1050199 h 2778304"/>
              <a:gd name="connsiteX1" fmla="*/ 0 w 6858000"/>
              <a:gd name="connsiteY1" fmla="*/ 0 h 2778304"/>
              <a:gd name="connsiteX2" fmla="*/ 6858000 w 6858000"/>
              <a:gd name="connsiteY2" fmla="*/ 0 h 2778304"/>
              <a:gd name="connsiteX3" fmla="*/ 6858000 w 6858000"/>
              <a:gd name="connsiteY3" fmla="*/ 1193215 h 2778304"/>
              <a:gd name="connsiteX4" fmla="*/ 6790588 w 6858000"/>
              <a:gd name="connsiteY4" fmla="*/ 1211701 h 2778304"/>
              <a:gd name="connsiteX5" fmla="*/ 3050431 w 6858000"/>
              <a:gd name="connsiteY5" fmla="*/ 2778245 h 2778304"/>
              <a:gd name="connsiteX6" fmla="*/ 37813 w 6858000"/>
              <a:gd name="connsiteY6" fmla="*/ 1183549 h 2778304"/>
              <a:gd name="connsiteX7" fmla="*/ 0 w 6858000"/>
              <a:gd name="connsiteY7" fmla="*/ 1050199 h 277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2778304">
                <a:moveTo>
                  <a:pt x="0" y="1050199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193215"/>
                </a:lnTo>
                <a:lnTo>
                  <a:pt x="6790588" y="1211701"/>
                </a:lnTo>
                <a:cubicBezTo>
                  <a:pt x="5439260" y="1649845"/>
                  <a:pt x="4603740" y="2770251"/>
                  <a:pt x="3050431" y="2778245"/>
                </a:cubicBezTo>
                <a:cubicBezTo>
                  <a:pt x="1377637" y="2786855"/>
                  <a:pt x="283199" y="1854180"/>
                  <a:pt x="37813" y="1183549"/>
                </a:cubicBezTo>
                <a:lnTo>
                  <a:pt x="0" y="1050199"/>
                </a:lnTo>
                <a:close/>
              </a:path>
            </a:pathLst>
          </a:custGeom>
          <a:gradFill flip="none" rotWithShape="1">
            <a:gsLst>
              <a:gs pos="26000">
                <a:schemeClr val="accent3">
                  <a:lumMod val="25000"/>
                </a:schemeClr>
              </a:gs>
              <a:gs pos="73000">
                <a:schemeClr val="accent1">
                  <a:alpha val="33146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E5C5BCA-F960-4024-7215-2D2EFD0FEBF3}"/>
              </a:ext>
            </a:extLst>
          </p:cNvPr>
          <p:cNvSpPr/>
          <p:nvPr userDrawn="1"/>
        </p:nvSpPr>
        <p:spPr>
          <a:xfrm rot="16200000" flipV="1">
            <a:off x="7907199" y="2573198"/>
            <a:ext cx="6858000" cy="1711602"/>
          </a:xfrm>
          <a:custGeom>
            <a:avLst/>
            <a:gdLst>
              <a:gd name="connsiteX0" fmla="*/ 6858000 w 6858000"/>
              <a:gd name="connsiteY0" fmla="*/ 1010661 h 1711602"/>
              <a:gd name="connsiteX1" fmla="*/ 6858000 w 6858000"/>
              <a:gd name="connsiteY1" fmla="*/ 0 h 1711602"/>
              <a:gd name="connsiteX2" fmla="*/ 0 w 6858000"/>
              <a:gd name="connsiteY2" fmla="*/ 0 h 1711602"/>
              <a:gd name="connsiteX3" fmla="*/ 0 w 6858000"/>
              <a:gd name="connsiteY3" fmla="*/ 983884 h 1711602"/>
              <a:gd name="connsiteX4" fmla="*/ 11078 w 6858000"/>
              <a:gd name="connsiteY4" fmla="*/ 997657 h 1711602"/>
              <a:gd name="connsiteX5" fmla="*/ 1866819 w 6858000"/>
              <a:gd name="connsiteY5" fmla="*/ 1711565 h 1711602"/>
              <a:gd name="connsiteX6" fmla="*/ 5098965 w 6858000"/>
              <a:gd name="connsiteY6" fmla="*/ 622006 h 1711602"/>
              <a:gd name="connsiteX7" fmla="*/ 6746500 w 6858000"/>
              <a:gd name="connsiteY7" fmla="*/ 959665 h 1711602"/>
              <a:gd name="connsiteX8" fmla="*/ 6858000 w 6858000"/>
              <a:gd name="connsiteY8" fmla="*/ 1010661 h 171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1711602">
                <a:moveTo>
                  <a:pt x="6858000" y="1010661"/>
                </a:moveTo>
                <a:lnTo>
                  <a:pt x="6858000" y="0"/>
                </a:lnTo>
                <a:lnTo>
                  <a:pt x="0" y="0"/>
                </a:lnTo>
                <a:lnTo>
                  <a:pt x="0" y="983884"/>
                </a:lnTo>
                <a:lnTo>
                  <a:pt x="11078" y="997657"/>
                </a:lnTo>
                <a:cubicBezTo>
                  <a:pt x="328616" y="1355920"/>
                  <a:pt x="976833" y="1715803"/>
                  <a:pt x="1866819" y="1711565"/>
                </a:cubicBezTo>
                <a:cubicBezTo>
                  <a:pt x="3161344" y="1705400"/>
                  <a:pt x="3719617" y="643352"/>
                  <a:pt x="5098965" y="622006"/>
                </a:cubicBezTo>
                <a:cubicBezTo>
                  <a:pt x="5788640" y="611332"/>
                  <a:pt x="6326795" y="775968"/>
                  <a:pt x="6746500" y="959665"/>
                </a:cubicBezTo>
                <a:lnTo>
                  <a:pt x="6858000" y="1010661"/>
                </a:lnTo>
                <a:close/>
              </a:path>
            </a:pathLst>
          </a:custGeom>
          <a:gradFill>
            <a:gsLst>
              <a:gs pos="79000">
                <a:schemeClr val="accent4">
                  <a:lumMod val="75000"/>
                  <a:alpha val="79763"/>
                </a:schemeClr>
              </a:gs>
              <a:gs pos="37000">
                <a:schemeClr val="accent3">
                  <a:lumMod val="25000"/>
                  <a:alpha val="27934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6F62D03F-D065-13FE-5D30-58C2523BD14D}"/>
              </a:ext>
            </a:extLst>
          </p:cNvPr>
          <p:cNvSpPr/>
          <p:nvPr userDrawn="1"/>
        </p:nvSpPr>
        <p:spPr>
          <a:xfrm rot="5400000">
            <a:off x="7877130" y="2543131"/>
            <a:ext cx="6858001" cy="1771739"/>
          </a:xfrm>
          <a:custGeom>
            <a:avLst/>
            <a:gdLst>
              <a:gd name="connsiteX0" fmla="*/ 0 w 6858001"/>
              <a:gd name="connsiteY0" fmla="*/ 1273784 h 1771739"/>
              <a:gd name="connsiteX1" fmla="*/ 0 w 6858001"/>
              <a:gd name="connsiteY1" fmla="*/ 0 h 1771739"/>
              <a:gd name="connsiteX2" fmla="*/ 6858001 w 6858001"/>
              <a:gd name="connsiteY2" fmla="*/ 0 h 1771739"/>
              <a:gd name="connsiteX3" fmla="*/ 6858001 w 6858001"/>
              <a:gd name="connsiteY3" fmla="*/ 34923 h 1771739"/>
              <a:gd name="connsiteX4" fmla="*/ 6735259 w 6858001"/>
              <a:gd name="connsiteY4" fmla="*/ 32862 h 1771739"/>
              <a:gd name="connsiteX5" fmla="*/ 1961998 w 6858001"/>
              <a:gd name="connsiteY5" fmla="*/ 1771680 h 1771739"/>
              <a:gd name="connsiteX6" fmla="*/ 151257 w 6858001"/>
              <a:gd name="connsiteY6" fmla="*/ 1358806 h 1771739"/>
              <a:gd name="connsiteX7" fmla="*/ 0 w 6858001"/>
              <a:gd name="connsiteY7" fmla="*/ 1273784 h 177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1" h="1771739">
                <a:moveTo>
                  <a:pt x="0" y="1273784"/>
                </a:moveTo>
                <a:lnTo>
                  <a:pt x="0" y="0"/>
                </a:lnTo>
                <a:lnTo>
                  <a:pt x="6858001" y="0"/>
                </a:lnTo>
                <a:lnTo>
                  <a:pt x="6858001" y="34923"/>
                </a:lnTo>
                <a:lnTo>
                  <a:pt x="6735259" y="32862"/>
                </a:lnTo>
                <a:cubicBezTo>
                  <a:pt x="4698226" y="66929"/>
                  <a:pt x="3873763" y="1761840"/>
                  <a:pt x="1961998" y="1771680"/>
                </a:cubicBezTo>
                <a:cubicBezTo>
                  <a:pt x="1245087" y="1775370"/>
                  <a:pt x="634403" y="1606171"/>
                  <a:pt x="151257" y="1358806"/>
                </a:cubicBezTo>
                <a:lnTo>
                  <a:pt x="0" y="1273784"/>
                </a:lnTo>
                <a:close/>
              </a:path>
            </a:pathLst>
          </a:custGeom>
          <a:gradFill>
            <a:gsLst>
              <a:gs pos="32000">
                <a:schemeClr val="tx2">
                  <a:alpha val="48229"/>
                </a:schemeClr>
              </a:gs>
              <a:gs pos="100000">
                <a:schemeClr val="accent6">
                  <a:alpha val="4858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36" y="822960"/>
            <a:ext cx="8878824" cy="1069848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6192" y="2185416"/>
            <a:ext cx="3621024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6192" y="2743200"/>
            <a:ext cx="3621024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41264" y="2185416"/>
            <a:ext cx="3621024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41264" y="2743200"/>
            <a:ext cx="3621024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832104"/>
            <a:ext cx="10881360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4984" y="2212848"/>
            <a:ext cx="10332720" cy="3547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9184" y="411480"/>
            <a:ext cx="521208" cy="310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i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344" y="6190488"/>
            <a:ext cx="233172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Crypto: investing &amp; trading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A4A2D6-617E-EEA3-E4EE-5BDB472F6A43}"/>
              </a:ext>
            </a:extLst>
          </p:cNvPr>
          <p:cNvCxnSpPr>
            <a:cxnSpLocks/>
          </p:cNvCxnSpPr>
          <p:nvPr userDrawn="1"/>
        </p:nvCxnSpPr>
        <p:spPr>
          <a:xfrm>
            <a:off x="594170" y="846661"/>
            <a:ext cx="0" cy="511101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70" r:id="rId7"/>
    <p:sldLayoutId id="2147483669" r:id="rId8"/>
    <p:sldLayoutId id="2147483653" r:id="rId9"/>
    <p:sldLayoutId id="2147483665" r:id="rId10"/>
    <p:sldLayoutId id="2147483666" r:id="rId11"/>
    <p:sldLayoutId id="2147483667" r:id="rId12"/>
    <p:sldLayoutId id="2147483668" r:id="rId13"/>
    <p:sldLayoutId id="2147483651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spc="6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347472" algn="l" defTabSz="914400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24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2pPr>
      <a:lvl3pPr marL="11430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20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3pPr>
      <a:lvl4pPr marL="16002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4pPr>
      <a:lvl5pPr marL="20574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1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customXml" Target="../ink/ink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ustomXml" Target="../ink/ink1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customXml" Target="../ink/ink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customXml" Target="../ink/ink4.xm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70DB4-0446-EF22-E8E0-3A5B83923A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ANNUAL RATE REVIEW</a:t>
            </a:r>
            <a:br>
              <a:rPr lang="en-US" dirty="0"/>
            </a:br>
            <a:r>
              <a:rPr lang="en-US" sz="2000" dirty="0"/>
              <a:t>CITY &amp; BOROUGH OF WRANGELL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329B1-2D04-0F3A-1081-C5117D8CE1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Mason Villarma, </a:t>
            </a:r>
            <a:r>
              <a:rPr lang="en-US" i="1" dirty="0"/>
              <a:t>Borough Finance Director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91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6D7FB-6B92-E648-1C00-D45701CA92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01E32-FA2E-E1CE-77D4-19FC8B42CB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ANNUAL RATE REVIEW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007568-A314-5F2D-12E8-DFC8D6F0A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40" y="-230861"/>
            <a:ext cx="8878824" cy="1069848"/>
          </a:xfrm>
        </p:spPr>
        <p:txBody>
          <a:bodyPr/>
          <a:lstStyle/>
          <a:p>
            <a:r>
              <a:rPr lang="en-US" dirty="0"/>
              <a:t>Inflation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287C5-F30A-5D6B-5F95-9BB8D368B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40" y="838987"/>
            <a:ext cx="11095726" cy="53515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6241B7C-47B7-827F-D8A3-622F7A3CD4C1}"/>
                  </a:ext>
                </a:extLst>
              </p14:cNvPr>
              <p14:cNvContentPartPr/>
              <p14:nvPr/>
            </p14:nvContentPartPr>
            <p14:xfrm>
              <a:off x="9575451" y="2061538"/>
              <a:ext cx="239760" cy="219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6241B7C-47B7-827F-D8A3-622F7A3CD4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6451" y="2052898"/>
                <a:ext cx="2574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B072D80-05E0-C341-91D1-F85E0499D840}"/>
                  </a:ext>
                </a:extLst>
              </p14:cNvPr>
              <p14:cNvContentPartPr/>
              <p14:nvPr/>
            </p14:nvContentPartPr>
            <p14:xfrm>
              <a:off x="11188611" y="3231178"/>
              <a:ext cx="183240" cy="173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B072D80-05E0-C341-91D1-F85E0499D8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79611" y="3222178"/>
                <a:ext cx="200880" cy="19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6700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10B5-D907-A977-7A9C-69F8BEB7BB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Wml&amp;p</a:t>
            </a:r>
            <a:r>
              <a:rPr lang="en-US" dirty="0"/>
              <a:t> (Electric Fund)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FF0B8-5B51-7376-0271-8D849CA3F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Fund 70000 &amp; 70300</a:t>
            </a:r>
          </a:p>
        </p:txBody>
      </p:sp>
    </p:spTree>
    <p:extLst>
      <p:ext uri="{BB962C8B-B14F-4D97-AF65-F5344CB8AC3E}">
        <p14:creationId xmlns:p14="http://schemas.microsoft.com/office/powerpoint/2010/main" val="548476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EEE95AF-4802-9B3F-5040-87A85CB9A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9184" y="411480"/>
            <a:ext cx="521208" cy="310896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5B68B0E-F947-3EB0-8DCA-B73CBE7B58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6344" y="6190488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9A1CF8-6E96-35A3-574E-238B515E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08" y="25967"/>
            <a:ext cx="11385679" cy="1069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 cap="all" spc="600" baseline="0" dirty="0">
                <a:latin typeface="+mj-lt"/>
                <a:ea typeface="+mj-ea"/>
                <a:cs typeface="+mj-cs"/>
              </a:rPr>
              <a:t>WML&amp;P 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42C391-E88A-0516-5AE8-4C4BBF6D1D1F}"/>
              </a:ext>
            </a:extLst>
          </p:cNvPr>
          <p:cNvSpPr txBox="1">
            <a:spLocks/>
          </p:cNvSpPr>
          <p:nvPr/>
        </p:nvSpPr>
        <p:spPr>
          <a:xfrm>
            <a:off x="1536191" y="2212848"/>
            <a:ext cx="8767305" cy="328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4747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1430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6002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20574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/>
            <a:endParaRPr lang="en-US" b="1" dirty="0"/>
          </a:p>
          <a:p>
            <a:pPr marL="800100" lvl="1"/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F0FC58-BD53-7604-8CB6-07B5C0680A6C}"/>
                  </a:ext>
                </a:extLst>
              </p14:cNvPr>
              <p14:cNvContentPartPr/>
              <p14:nvPr/>
            </p14:nvContentPartPr>
            <p14:xfrm>
              <a:off x="4685898" y="16648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F0FC58-BD53-7604-8CB6-07B5C0680A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6898" y="1574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F32B02-1B9A-71EE-B893-4FC6DD8FA3A7}"/>
                  </a:ext>
                </a:extLst>
              </p14:cNvPr>
              <p14:cNvContentPartPr/>
              <p14:nvPr/>
            </p14:nvContentPartPr>
            <p14:xfrm>
              <a:off x="4228698" y="29860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F32B02-1B9A-71EE-B893-4FC6DD8FA3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9698" y="28960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3824869-7B7B-F404-71D0-B188DB097AC7}"/>
              </a:ext>
            </a:extLst>
          </p:cNvPr>
          <p:cNvSpPr txBox="1"/>
          <p:nvPr/>
        </p:nvSpPr>
        <p:spPr>
          <a:xfrm>
            <a:off x="618308" y="1285934"/>
            <a:ext cx="11573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Actual - Unrestricted Fund Balance (6/30/2022) = 			  $ 2,709,629</a:t>
            </a:r>
          </a:p>
          <a:p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Projected - Unrestricted Fund Balance (6/30/2023) = 		  $ 3,150,308</a:t>
            </a:r>
          </a:p>
          <a:p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Average Operating Net Income (2017-2022) =			  $  214,932</a:t>
            </a: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Average Operating Net Income After Depreciation (2017-2022)=  ($   67,223)</a:t>
            </a:r>
          </a:p>
          <a:p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FY 2022 Depreciation Expense =   		$    226,739</a:t>
            </a:r>
          </a:p>
          <a:p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Fixed Assets = 				$  8,202,819</a:t>
            </a: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Accumulated Depreciation=			</a:t>
            </a:r>
            <a:r>
              <a:rPr lang="en-US" sz="2400" b="1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$  6,596,716</a:t>
            </a: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Net Fixed Assets =				$   1,606,103</a:t>
            </a:r>
          </a:p>
        </p:txBody>
      </p:sp>
    </p:spTree>
    <p:extLst>
      <p:ext uri="{BB962C8B-B14F-4D97-AF65-F5344CB8AC3E}">
        <p14:creationId xmlns:p14="http://schemas.microsoft.com/office/powerpoint/2010/main" val="3078701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EEE95AF-4802-9B3F-5040-87A85CB9A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9184" y="411480"/>
            <a:ext cx="521208" cy="310896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5B68B0E-F947-3EB0-8DCA-B73CBE7B58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6344" y="6190488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9A1CF8-6E96-35A3-574E-238B515E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36" y="23912"/>
            <a:ext cx="11385679" cy="1069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 cap="all" spc="600" baseline="0" dirty="0">
                <a:latin typeface="+mj-lt"/>
                <a:ea typeface="+mj-ea"/>
                <a:cs typeface="+mj-cs"/>
              </a:rPr>
              <a:t>WML&amp;P Net Income vs. Depreciation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42C391-E88A-0516-5AE8-4C4BBF6D1D1F}"/>
              </a:ext>
            </a:extLst>
          </p:cNvPr>
          <p:cNvSpPr txBox="1">
            <a:spLocks/>
          </p:cNvSpPr>
          <p:nvPr/>
        </p:nvSpPr>
        <p:spPr>
          <a:xfrm>
            <a:off x="1536191" y="2212848"/>
            <a:ext cx="8767305" cy="328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4747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1430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6002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20574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/>
            <a:endParaRPr lang="en-US" b="1" dirty="0"/>
          </a:p>
          <a:p>
            <a:pPr marL="800100" lvl="1"/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F0FC58-BD53-7604-8CB6-07B5C0680A6C}"/>
                  </a:ext>
                </a:extLst>
              </p14:cNvPr>
              <p14:cNvContentPartPr/>
              <p14:nvPr/>
            </p14:nvContentPartPr>
            <p14:xfrm>
              <a:off x="4685898" y="16648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F0FC58-BD53-7604-8CB6-07B5C0680A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6898" y="1574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F32B02-1B9A-71EE-B893-4FC6DD8FA3A7}"/>
                  </a:ext>
                </a:extLst>
              </p14:cNvPr>
              <p14:cNvContentPartPr/>
              <p14:nvPr/>
            </p14:nvContentPartPr>
            <p14:xfrm>
              <a:off x="4228698" y="29860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F32B02-1B9A-71EE-B893-4FC6DD8FA3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9698" y="289606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A17429F-5AAC-87CF-AC2E-EDA3FF68EB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609935"/>
              </p:ext>
            </p:extLst>
          </p:nvPr>
        </p:nvGraphicFramePr>
        <p:xfrm>
          <a:off x="1284035" y="1110996"/>
          <a:ext cx="10185153" cy="5011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27298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CF807C-9A70-AAF2-C3B2-50FBCC856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A62401-34A8-7B7E-709E-A936A94F8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488" y="32004"/>
            <a:ext cx="8878824" cy="1069848"/>
          </a:xfrm>
        </p:spPr>
        <p:txBody>
          <a:bodyPr/>
          <a:lstStyle/>
          <a:p>
            <a:r>
              <a:rPr lang="en-US" dirty="0"/>
              <a:t> Projections for fy2023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789065-8C59-61DF-336F-45425B315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853" y="1289339"/>
            <a:ext cx="7802293" cy="4511098"/>
          </a:xfr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4911F86-95C4-D052-50DD-2E70657860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6344" y="6190488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</p:spTree>
    <p:extLst>
      <p:ext uri="{BB962C8B-B14F-4D97-AF65-F5344CB8AC3E}">
        <p14:creationId xmlns:p14="http://schemas.microsoft.com/office/powerpoint/2010/main" val="1849092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9B7D7F-E82E-D495-E775-BDD73AD705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0C6F89-D2D9-999B-E7B3-CDC04148C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0"/>
            <a:ext cx="8878824" cy="1069848"/>
          </a:xfrm>
        </p:spPr>
        <p:txBody>
          <a:bodyPr/>
          <a:lstStyle/>
          <a:p>
            <a:r>
              <a:rPr lang="en-US" dirty="0"/>
              <a:t>$/kwh Comparison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E54B49-42DF-732B-43BD-1D164AAB2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1" y="0"/>
            <a:ext cx="43688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D5C8C3A-D8A9-02AD-7D46-AB76FB45552F}"/>
                  </a:ext>
                </a:extLst>
              </p14:cNvPr>
              <p14:cNvContentPartPr/>
              <p14:nvPr/>
            </p14:nvContentPartPr>
            <p14:xfrm>
              <a:off x="11720844" y="618025"/>
              <a:ext cx="389880" cy="1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D5C8C3A-D8A9-02AD-7D46-AB76FB4555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66844" y="510025"/>
                <a:ext cx="4975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1651B77-D97C-8B52-71BB-8B7F242278A9}"/>
                  </a:ext>
                </a:extLst>
              </p14:cNvPr>
              <p14:cNvContentPartPr/>
              <p14:nvPr/>
            </p14:nvContentPartPr>
            <p14:xfrm>
              <a:off x="11804400" y="6757114"/>
              <a:ext cx="282600" cy="370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1651B77-D97C-8B52-71BB-8B7F242278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50760" y="6649474"/>
                <a:ext cx="390240" cy="25272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BD8859C-577E-AA71-5EB0-5C816129C4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788" y="1481328"/>
            <a:ext cx="7188126" cy="4569142"/>
          </a:xfrm>
          <a:prstGeom prst="rect">
            <a:avLst/>
          </a:prstGeom>
        </p:spPr>
      </p:pic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ABDBA7D-FD6B-9FE5-F82C-B72701F36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6344" y="6190488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</p:spTree>
    <p:extLst>
      <p:ext uri="{BB962C8B-B14F-4D97-AF65-F5344CB8AC3E}">
        <p14:creationId xmlns:p14="http://schemas.microsoft.com/office/powerpoint/2010/main" val="271608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7C9437-B692-7409-F3B2-CC45806704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9A215F-36FC-6031-6386-7BD6723F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32004"/>
            <a:ext cx="10722772" cy="1069848"/>
          </a:xfrm>
        </p:spPr>
        <p:txBody>
          <a:bodyPr/>
          <a:lstStyle/>
          <a:p>
            <a:r>
              <a:rPr lang="en-US" dirty="0"/>
              <a:t>Fy2024 rate proposal – </a:t>
            </a:r>
            <a:r>
              <a:rPr lang="en-US" dirty="0" err="1"/>
              <a:t>wML&amp;P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27F569-FEE0-F242-19D7-5E5664A6C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1" y="958051"/>
            <a:ext cx="6501754" cy="5415040"/>
          </a:xfrm>
        </p:spPr>
        <p:txBody>
          <a:bodyPr/>
          <a:lstStyle/>
          <a:p>
            <a:r>
              <a:rPr lang="en-US" dirty="0"/>
              <a:t>$0.01 per kWh increase across all tiers</a:t>
            </a:r>
          </a:p>
          <a:p>
            <a:r>
              <a:rPr lang="en-US" dirty="0"/>
              <a:t>Service Connection/Permit Fees to stay the same</a:t>
            </a:r>
          </a:p>
          <a:p>
            <a:r>
              <a:rPr lang="en-US" dirty="0"/>
              <a:t>Change the Fuel Surcharge formula to: Cost of Fuel Used/Total kWh per month</a:t>
            </a:r>
          </a:p>
          <a:p>
            <a:r>
              <a:rPr lang="en-US" b="1" u="sng" dirty="0"/>
              <a:t>Example:</a:t>
            </a:r>
            <a:r>
              <a:rPr lang="en-US" dirty="0"/>
              <a:t> A Wrangell resident consumes 1,770 kWh in January. The image to right shows the difference in cost in FY23 vs the proposed rates in FY24: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9D16790-D28E-A04E-FAFB-F1DD204D39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50391" y="6446520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E57D79-13B3-7CB7-7B51-C4676DE4E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145" y="1859234"/>
            <a:ext cx="4686300" cy="339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51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C8284A-CA95-27B9-2A60-E15F6413A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2F9055-CD42-E634-8361-065F157B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853" y="110651"/>
            <a:ext cx="8878824" cy="1069848"/>
          </a:xfrm>
        </p:spPr>
        <p:txBody>
          <a:bodyPr/>
          <a:lstStyle/>
          <a:p>
            <a:r>
              <a:rPr lang="en-US" dirty="0"/>
              <a:t>Capex modeling – </a:t>
            </a:r>
            <a:r>
              <a:rPr lang="en-US" dirty="0" err="1"/>
              <a:t>wml&amp;P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483AC-E16D-171C-EA03-F52CCE07D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79" y="1369468"/>
            <a:ext cx="11341608" cy="25929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6533AB-F15E-8348-BCB3-DE57727D00E4}"/>
              </a:ext>
            </a:extLst>
          </p:cNvPr>
          <p:cNvSpPr txBox="1"/>
          <p:nvPr/>
        </p:nvSpPr>
        <p:spPr>
          <a:xfrm>
            <a:off x="850392" y="3962378"/>
            <a:ext cx="97731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Model is constructed as follows: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7.5% for FY2024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5.5% thereafter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3.5% Projected Average Inflation for next 20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Allows for replacement of capital assets on major maintenance/capital projects listing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Maintains reserve balance sufficient to address unforeseen material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5ECAC13-CA61-30AE-3E05-6353A10D08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50392" y="6309360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</p:spTree>
    <p:extLst>
      <p:ext uri="{BB962C8B-B14F-4D97-AF65-F5344CB8AC3E}">
        <p14:creationId xmlns:p14="http://schemas.microsoft.com/office/powerpoint/2010/main" val="1744179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10B5-D907-A977-7A9C-69F8BEB7BB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Water Fund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FF0B8-5B51-7376-0271-8D849CA3F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Fund 72000 &amp; 72300</a:t>
            </a:r>
          </a:p>
        </p:txBody>
      </p:sp>
    </p:spTree>
    <p:extLst>
      <p:ext uri="{BB962C8B-B14F-4D97-AF65-F5344CB8AC3E}">
        <p14:creationId xmlns:p14="http://schemas.microsoft.com/office/powerpoint/2010/main" val="2914962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EEE95AF-4802-9B3F-5040-87A85CB9A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9184" y="411480"/>
            <a:ext cx="521208" cy="310896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5B68B0E-F947-3EB0-8DCA-B73CBE7B58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6344" y="6190488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9A1CF8-6E96-35A3-574E-238B515E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08" y="25967"/>
            <a:ext cx="11385679" cy="1069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Water fund</a:t>
            </a:r>
            <a:r>
              <a:rPr lang="en-US" sz="3200" b="1" kern="1200" cap="all" spc="600" baseline="0" dirty="0">
                <a:latin typeface="+mj-lt"/>
                <a:ea typeface="+mj-ea"/>
                <a:cs typeface="+mj-cs"/>
              </a:rPr>
              <a:t> 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42C391-E88A-0516-5AE8-4C4BBF6D1D1F}"/>
              </a:ext>
            </a:extLst>
          </p:cNvPr>
          <p:cNvSpPr txBox="1">
            <a:spLocks/>
          </p:cNvSpPr>
          <p:nvPr/>
        </p:nvSpPr>
        <p:spPr>
          <a:xfrm>
            <a:off x="1536191" y="2212848"/>
            <a:ext cx="8767305" cy="328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4747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1430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6002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20574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/>
            <a:endParaRPr lang="en-US" b="1" dirty="0"/>
          </a:p>
          <a:p>
            <a:pPr marL="800100" lvl="1"/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F0FC58-BD53-7604-8CB6-07B5C0680A6C}"/>
                  </a:ext>
                </a:extLst>
              </p14:cNvPr>
              <p14:cNvContentPartPr/>
              <p14:nvPr/>
            </p14:nvContentPartPr>
            <p14:xfrm>
              <a:off x="4685898" y="16648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F0FC58-BD53-7604-8CB6-07B5C0680A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6898" y="1574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F32B02-1B9A-71EE-B893-4FC6DD8FA3A7}"/>
                  </a:ext>
                </a:extLst>
              </p14:cNvPr>
              <p14:cNvContentPartPr/>
              <p14:nvPr/>
            </p14:nvContentPartPr>
            <p14:xfrm>
              <a:off x="4228698" y="29860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F32B02-1B9A-71EE-B893-4FC6DD8FA3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9698" y="28960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3824869-7B7B-F404-71D0-B188DB097AC7}"/>
              </a:ext>
            </a:extLst>
          </p:cNvPr>
          <p:cNvSpPr txBox="1"/>
          <p:nvPr/>
        </p:nvSpPr>
        <p:spPr>
          <a:xfrm>
            <a:off x="618308" y="1285934"/>
            <a:ext cx="11573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Actual - Unrestricted Fund Balance (6/30/2022) = 			  $ 1,353,557</a:t>
            </a:r>
          </a:p>
          <a:p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Projected - Unrestricted Fund Balance (6/30/2023) = 		  $ 1,506,212</a:t>
            </a:r>
          </a:p>
          <a:p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Average Operating Net Income (2017-2022) =			  $    78,245</a:t>
            </a: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Average Operating Net Income After Depreciation (2017-2022)=  ($  495,114)</a:t>
            </a:r>
          </a:p>
          <a:p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FY 2022 Depreciation Expense =   		$    435,277</a:t>
            </a:r>
          </a:p>
          <a:p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Fixed Assets = 				$  18,289,065</a:t>
            </a: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Accumulated Depreciation=			</a:t>
            </a:r>
            <a:r>
              <a:rPr lang="en-US" sz="2400" b="1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$  13,848,808</a:t>
            </a: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Net Fixed Assets =				$    4,440,257</a:t>
            </a:r>
          </a:p>
        </p:txBody>
      </p:sp>
    </p:spTree>
    <p:extLst>
      <p:ext uri="{BB962C8B-B14F-4D97-AF65-F5344CB8AC3E}">
        <p14:creationId xmlns:p14="http://schemas.microsoft.com/office/powerpoint/2010/main" val="253647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7E09-6A9E-9FCC-7867-895F21AB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077" y="187452"/>
            <a:ext cx="8878824" cy="1069848"/>
          </a:xfrm>
        </p:spPr>
        <p:txBody>
          <a:bodyPr>
            <a:normAutofit/>
          </a:bodyPr>
          <a:lstStyle/>
          <a:p>
            <a:r>
              <a:rPr lang="en-US" dirty="0">
                <a:ln w="28575">
                  <a:noFill/>
                  <a:prstDash val="solid"/>
                </a:ln>
                <a:latin typeface="Tw Cen MT" panose="020B0602020104020603" pitchFamily="34" charset="77"/>
              </a:rPr>
              <a:t>Work session agenda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7728F-9EA1-A705-8E4D-B7823E4F4C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158D4-7B61-0A48-E33F-792278D05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797" y="1257299"/>
            <a:ext cx="6422136" cy="4816329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Process and Goals</a:t>
            </a:r>
            <a:endParaRPr lang="en-US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Key Considerations When Addressing Rates</a:t>
            </a:r>
            <a:endParaRPr lang="en-US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WML&amp;P (Electric) Fund</a:t>
            </a:r>
          </a:p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Water Fund</a:t>
            </a:r>
          </a:p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Ports &amp; Harbors Fund</a:t>
            </a:r>
          </a:p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Wastewater Fund</a:t>
            </a:r>
          </a:p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Sanitation Fund</a:t>
            </a:r>
          </a:p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Discussion</a:t>
            </a:r>
          </a:p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D0AE42-75AF-229C-2692-C10ADA4FFA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Annual Rate Review</a:t>
            </a:r>
          </a:p>
        </p:txBody>
      </p:sp>
    </p:spTree>
    <p:extLst>
      <p:ext uri="{BB962C8B-B14F-4D97-AF65-F5344CB8AC3E}">
        <p14:creationId xmlns:p14="http://schemas.microsoft.com/office/powerpoint/2010/main" val="3548027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EEE95AF-4802-9B3F-5040-87A85CB9A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9184" y="411480"/>
            <a:ext cx="521208" cy="310896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5B68B0E-F947-3EB0-8DCA-B73CBE7B58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5229" y="6227064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9A1CF8-6E96-35A3-574E-238B515E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9" y="-123444"/>
            <a:ext cx="11385679" cy="1069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 cap="all" spc="600" baseline="0" dirty="0">
                <a:latin typeface="+mj-lt"/>
                <a:ea typeface="+mj-ea"/>
                <a:cs typeface="+mj-cs"/>
              </a:rPr>
              <a:t>Water Fund Net Income vs. Depreciation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42C391-E88A-0516-5AE8-4C4BBF6D1D1F}"/>
              </a:ext>
            </a:extLst>
          </p:cNvPr>
          <p:cNvSpPr txBox="1">
            <a:spLocks/>
          </p:cNvSpPr>
          <p:nvPr/>
        </p:nvSpPr>
        <p:spPr>
          <a:xfrm>
            <a:off x="1536191" y="2212848"/>
            <a:ext cx="8767305" cy="328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4747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1430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6002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20574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/>
            <a:endParaRPr lang="en-US" b="1" dirty="0"/>
          </a:p>
          <a:p>
            <a:pPr marL="800100" lvl="1"/>
            <a:endParaRPr lang="en-US" b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0C5B88B-EE66-FB1F-5D9E-B817584428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468486"/>
              </p:ext>
            </p:extLst>
          </p:nvPr>
        </p:nvGraphicFramePr>
        <p:xfrm>
          <a:off x="850392" y="946404"/>
          <a:ext cx="10858838" cy="5097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0706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CF807C-9A70-AAF2-C3B2-50FBCC856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A62401-34A8-7B7E-709E-A936A94F8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488" y="32004"/>
            <a:ext cx="8878824" cy="1069848"/>
          </a:xfrm>
        </p:spPr>
        <p:txBody>
          <a:bodyPr/>
          <a:lstStyle/>
          <a:p>
            <a:r>
              <a:rPr lang="en-US" dirty="0"/>
              <a:t> Projections for fy2023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4911F86-95C4-D052-50DD-2E70657860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6344" y="6190488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73317C-0568-760C-6BDD-54ADCC28D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488" y="1261232"/>
            <a:ext cx="8069031" cy="473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59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7C9437-B692-7409-F3B2-CC45806704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9A215F-36FC-6031-6386-7BD6723F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32004"/>
            <a:ext cx="10722772" cy="1069848"/>
          </a:xfrm>
        </p:spPr>
        <p:txBody>
          <a:bodyPr/>
          <a:lstStyle/>
          <a:p>
            <a:r>
              <a:rPr lang="en-US" dirty="0"/>
              <a:t>Fy2024 rate proposal – water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27F569-FEE0-F242-19D7-5E5664A6C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1" y="1168640"/>
            <a:ext cx="6501754" cy="5415040"/>
          </a:xfrm>
        </p:spPr>
        <p:txBody>
          <a:bodyPr/>
          <a:lstStyle/>
          <a:p>
            <a:r>
              <a:rPr lang="en-US" dirty="0"/>
              <a:t>10% increase across all rates categories</a:t>
            </a:r>
          </a:p>
          <a:p>
            <a:r>
              <a:rPr lang="en-US" dirty="0"/>
              <a:t>Some omissions and changes to rate categories will be proposed to create more parity in the rate structure. </a:t>
            </a:r>
          </a:p>
          <a:p>
            <a:r>
              <a:rPr lang="en-US" b="1" u="sng" dirty="0"/>
              <a:t>Example:</a:t>
            </a:r>
            <a:r>
              <a:rPr lang="en-US" dirty="0"/>
              <a:t> A residential user would be charged $67.43 under this proposal vs. $61.30 at the current rate. This is a $73.56 annual impact.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9D16790-D28E-A04E-FAFB-F1DD204D39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50391" y="6446520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</p:spTree>
    <p:extLst>
      <p:ext uri="{BB962C8B-B14F-4D97-AF65-F5344CB8AC3E}">
        <p14:creationId xmlns:p14="http://schemas.microsoft.com/office/powerpoint/2010/main" val="3641628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C8284A-CA95-27B9-2A60-E15F6413A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2F9055-CD42-E634-8361-065F157B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853" y="110651"/>
            <a:ext cx="10015448" cy="1069848"/>
          </a:xfrm>
        </p:spPr>
        <p:txBody>
          <a:bodyPr/>
          <a:lstStyle/>
          <a:p>
            <a:r>
              <a:rPr lang="en-US" dirty="0"/>
              <a:t>Capex modeling – water fund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533AB-F15E-8348-BCB3-DE57727D00E4}"/>
              </a:ext>
            </a:extLst>
          </p:cNvPr>
          <p:cNvSpPr txBox="1"/>
          <p:nvPr/>
        </p:nvSpPr>
        <p:spPr>
          <a:xfrm>
            <a:off x="850392" y="3833595"/>
            <a:ext cx="9773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Model is constructed as follows: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10.0% increase for FY2024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5.5% thereafter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3.5% Projected Average Inflation for next 20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Allows for replacement of capital assets on major maintenance/capital projects listing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The Dam Abutment Project cannot be afforded without state or federal assistance in this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Water is the laggard of all enterprise funds.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Support from state and federal agencies is a must for sustainability in the long-term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5ECAC13-CA61-30AE-3E05-6353A10D08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50392" y="6309360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0C86CA-6591-AD13-D3DE-22237BA12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71" y="1644574"/>
            <a:ext cx="11159147" cy="187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81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10B5-D907-A977-7A9C-69F8BEB7BB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Ports &amp; Harbors Fund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FF0B8-5B51-7376-0271-8D849CA3F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Fund 74000 &amp; 74300</a:t>
            </a:r>
          </a:p>
        </p:txBody>
      </p:sp>
    </p:spTree>
    <p:extLst>
      <p:ext uri="{BB962C8B-B14F-4D97-AF65-F5344CB8AC3E}">
        <p14:creationId xmlns:p14="http://schemas.microsoft.com/office/powerpoint/2010/main" val="824597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EEE95AF-4802-9B3F-5040-87A85CB9A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9184" y="411480"/>
            <a:ext cx="521208" cy="310896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5B68B0E-F947-3EB0-8DCA-B73CBE7B58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6344" y="6190488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9A1CF8-6E96-35A3-574E-238B515E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08" y="25967"/>
            <a:ext cx="11385679" cy="1069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P&amp;H fund</a:t>
            </a:r>
            <a:r>
              <a:rPr lang="en-US" sz="3200" b="1" kern="1200" cap="all" spc="600" baseline="0" dirty="0">
                <a:latin typeface="+mj-lt"/>
                <a:ea typeface="+mj-ea"/>
                <a:cs typeface="+mj-cs"/>
              </a:rPr>
              <a:t> 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42C391-E88A-0516-5AE8-4C4BBF6D1D1F}"/>
              </a:ext>
            </a:extLst>
          </p:cNvPr>
          <p:cNvSpPr txBox="1">
            <a:spLocks/>
          </p:cNvSpPr>
          <p:nvPr/>
        </p:nvSpPr>
        <p:spPr>
          <a:xfrm>
            <a:off x="1536191" y="2212848"/>
            <a:ext cx="8767305" cy="328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4747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1430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6002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20574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/>
            <a:endParaRPr lang="en-US" b="1" dirty="0"/>
          </a:p>
          <a:p>
            <a:pPr marL="800100" lvl="1"/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F0FC58-BD53-7604-8CB6-07B5C0680A6C}"/>
                  </a:ext>
                </a:extLst>
              </p14:cNvPr>
              <p14:cNvContentPartPr/>
              <p14:nvPr/>
            </p14:nvContentPartPr>
            <p14:xfrm>
              <a:off x="4685898" y="16648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F0FC58-BD53-7604-8CB6-07B5C0680A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6898" y="1574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F32B02-1B9A-71EE-B893-4FC6DD8FA3A7}"/>
                  </a:ext>
                </a:extLst>
              </p14:cNvPr>
              <p14:cNvContentPartPr/>
              <p14:nvPr/>
            </p14:nvContentPartPr>
            <p14:xfrm>
              <a:off x="4228698" y="29860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F32B02-1B9A-71EE-B893-4FC6DD8FA3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9698" y="28960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3824869-7B7B-F404-71D0-B188DB097AC7}"/>
              </a:ext>
            </a:extLst>
          </p:cNvPr>
          <p:cNvSpPr txBox="1"/>
          <p:nvPr/>
        </p:nvSpPr>
        <p:spPr>
          <a:xfrm>
            <a:off x="618308" y="1285934"/>
            <a:ext cx="11573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Actual - Unrestricted Fund Balance (6/30/2022) = 			  $ 3,134,860</a:t>
            </a:r>
          </a:p>
          <a:p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Projected - Unrestricted Fund Balance (6/30/2023) = 		  $ 3,910,020</a:t>
            </a:r>
          </a:p>
          <a:p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Average Operating Net Income (2017-2022) =			  $   504,395    </a:t>
            </a: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Average Operating Net Income After Depreciation (2017-2022)=  </a:t>
            </a:r>
            <a:r>
              <a:rPr lang="en-US" sz="2400" b="1" dirty="0">
                <a:highlight>
                  <a:srgbClr val="FFFF00"/>
                </a:highlight>
              </a:rPr>
              <a:t>($ 1,511,471)</a:t>
            </a:r>
          </a:p>
          <a:p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FY 2022 Depreciation Expense =   		$    2,201,411</a:t>
            </a:r>
          </a:p>
          <a:p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Fixed Assets = 				$  66,623,679</a:t>
            </a: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Accumulated Depreciation=			</a:t>
            </a:r>
            <a:r>
              <a:rPr lang="en-US" sz="2400" b="1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$  32,236,132</a:t>
            </a: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Net Fixed Assets =				$  34,387,547</a:t>
            </a:r>
          </a:p>
        </p:txBody>
      </p:sp>
    </p:spTree>
    <p:extLst>
      <p:ext uri="{BB962C8B-B14F-4D97-AF65-F5344CB8AC3E}">
        <p14:creationId xmlns:p14="http://schemas.microsoft.com/office/powerpoint/2010/main" val="3097529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EEE95AF-4802-9B3F-5040-87A85CB9A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9184" y="411480"/>
            <a:ext cx="521208" cy="310896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5B68B0E-F947-3EB0-8DCA-B73CBE7B58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5229" y="6227064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9A1CF8-6E96-35A3-574E-238B515E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9" y="-123444"/>
            <a:ext cx="11385679" cy="1069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P&amp;H</a:t>
            </a:r>
            <a:r>
              <a:rPr lang="en-US" sz="3200" b="1" kern="1200" cap="all" spc="600" baseline="0" dirty="0">
                <a:latin typeface="+mj-lt"/>
                <a:ea typeface="+mj-ea"/>
                <a:cs typeface="+mj-cs"/>
              </a:rPr>
              <a:t> Fund Net Income vs. Depreciation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42C391-E88A-0516-5AE8-4C4BBF6D1D1F}"/>
              </a:ext>
            </a:extLst>
          </p:cNvPr>
          <p:cNvSpPr txBox="1">
            <a:spLocks/>
          </p:cNvSpPr>
          <p:nvPr/>
        </p:nvSpPr>
        <p:spPr>
          <a:xfrm>
            <a:off x="1536191" y="2212848"/>
            <a:ext cx="8767305" cy="328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4747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1430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6002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20574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/>
            <a:endParaRPr lang="en-US" b="1" dirty="0"/>
          </a:p>
          <a:p>
            <a:pPr marL="800100" lvl="1"/>
            <a:endParaRPr lang="en-US" b="1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872AF72-059E-157D-FB21-701291A586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351154"/>
              </p:ext>
            </p:extLst>
          </p:nvPr>
        </p:nvGraphicFramePr>
        <p:xfrm>
          <a:off x="850392" y="946404"/>
          <a:ext cx="10846965" cy="5201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464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CF807C-9A70-AAF2-C3B2-50FBCC856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A62401-34A8-7B7E-709E-A936A94F8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488" y="32004"/>
            <a:ext cx="8878824" cy="1069848"/>
          </a:xfrm>
        </p:spPr>
        <p:txBody>
          <a:bodyPr/>
          <a:lstStyle/>
          <a:p>
            <a:r>
              <a:rPr lang="en-US" dirty="0"/>
              <a:t> Projections for fy2023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4911F86-95C4-D052-50DD-2E70657860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6344" y="6190488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974A69-6F20-2A3A-06A9-3437A4718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546" y="1321275"/>
            <a:ext cx="6976907" cy="421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62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7C123C-4EDD-7338-6FB8-6481066A6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41FA565-2C29-7453-CE85-9B9C92F229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6344" y="6190488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63B067DE-378A-6760-0AFA-D0A4A01ABC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2" y="566928"/>
            <a:ext cx="10875264" cy="546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027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7C9437-B692-7409-F3B2-CC45806704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9A215F-36FC-6031-6386-7BD6723F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32004"/>
            <a:ext cx="10722772" cy="1069848"/>
          </a:xfrm>
        </p:spPr>
        <p:txBody>
          <a:bodyPr/>
          <a:lstStyle/>
          <a:p>
            <a:r>
              <a:rPr lang="en-US" dirty="0"/>
              <a:t>Fy2024 rate proposal – P&amp;H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27F569-FEE0-F242-19D7-5E5664A6C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1" y="1168640"/>
            <a:ext cx="7656046" cy="5415040"/>
          </a:xfrm>
        </p:spPr>
        <p:txBody>
          <a:bodyPr/>
          <a:lstStyle/>
          <a:p>
            <a:r>
              <a:rPr lang="en-US" dirty="0"/>
              <a:t>11.1% increase across all rates categories w/ the exception of fees targeting cruise ships &amp; passengers</a:t>
            </a:r>
          </a:p>
          <a:p>
            <a:pPr lvl="1"/>
            <a:r>
              <a:rPr lang="en-US" dirty="0"/>
              <a:t>Harbor master plans to present new rates effective 1/1/2024 for the Port</a:t>
            </a:r>
          </a:p>
          <a:p>
            <a:r>
              <a:rPr lang="en-US" b="1" u="sng" dirty="0"/>
              <a:t>Example:</a:t>
            </a:r>
            <a:r>
              <a:rPr lang="en-US" dirty="0"/>
              <a:t> A limit-seiner at 58ft paid $2,433.68 for stall rent in FY23. If the proposed rates went into effect, the same customer would pay $2,703.82. A $270.14 difference Y/Y.</a:t>
            </a:r>
          </a:p>
          <a:p>
            <a:r>
              <a:rPr lang="en-US" dirty="0"/>
              <a:t>Port Commission Approved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9D16790-D28E-A04E-FAFB-F1DD204D39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50391" y="6446520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</p:spTree>
    <p:extLst>
      <p:ext uri="{BB962C8B-B14F-4D97-AF65-F5344CB8AC3E}">
        <p14:creationId xmlns:p14="http://schemas.microsoft.com/office/powerpoint/2010/main" val="92537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E45E-D6A7-9780-F652-BAF86DFB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&amp; Goals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577A64-4E94-69E1-3180-1E014BD0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605EE-24B6-95D8-DE5E-BEC2F03EC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2204" y="2273448"/>
            <a:ext cx="3621024" cy="493776"/>
          </a:xfrm>
        </p:spPr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2F651-7ABC-015D-B5C4-622708A64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45336" y="2984352"/>
            <a:ext cx="3621024" cy="2578608"/>
          </a:xfrm>
        </p:spPr>
        <p:txBody>
          <a:bodyPr/>
          <a:lstStyle/>
          <a:p>
            <a:r>
              <a:rPr lang="en-US" dirty="0"/>
              <a:t>Ordinance 1026 (6/24/2022) added section 5.14.025 of the WMC providing for annual review and approval of all Borough rates</a:t>
            </a:r>
          </a:p>
          <a:p>
            <a:r>
              <a:rPr lang="en-US" dirty="0"/>
              <a:t>This aids in development of the revenues in the Annual Budget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1E0F07-3291-4EE2-1286-04C97165B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41264" y="2263140"/>
            <a:ext cx="3621024" cy="493776"/>
          </a:xfrm>
        </p:spPr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F22CC9-1295-2B21-05A9-68A44E669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41264" y="2984352"/>
            <a:ext cx="3621024" cy="2578608"/>
          </a:xfrm>
        </p:spPr>
        <p:txBody>
          <a:bodyPr/>
          <a:lstStyle/>
          <a:p>
            <a:r>
              <a:rPr lang="en-US" dirty="0"/>
              <a:t>Preserve profitability of the Borough’s enterprise funds</a:t>
            </a:r>
          </a:p>
          <a:p>
            <a:r>
              <a:rPr lang="en-US" dirty="0"/>
              <a:t>Aim to be financially sustainable w/ limited dependence on State and Federal assistance (i.e., demonstrate the financial capacity to pay an annual debt service for a revenue bond</a:t>
            </a:r>
          </a:p>
          <a:p>
            <a:r>
              <a:rPr lang="en-US" dirty="0"/>
              <a:t>Ensure other rates outside of our enterprise funds at least cover the “cost of doing business”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22DB2DE-56D0-E1F2-C5A2-CEA6C9EC2D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556488"/>
              </p:ext>
            </p:extLst>
          </p:nvPr>
        </p:nvGraphicFramePr>
        <p:xfrm>
          <a:off x="7034786" y="0"/>
          <a:ext cx="5550877" cy="2976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0052508-7FE0-5D28-B375-34112856B2BE}"/>
              </a:ext>
            </a:extLst>
          </p:cNvPr>
          <p:cNvSpPr txBox="1">
            <a:spLocks/>
          </p:cNvSpPr>
          <p:nvPr/>
        </p:nvSpPr>
        <p:spPr>
          <a:xfrm>
            <a:off x="684458" y="6035040"/>
            <a:ext cx="3510038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ANNUAL RATE REVIEW</a:t>
            </a:r>
          </a:p>
        </p:txBody>
      </p:sp>
    </p:spTree>
    <p:extLst>
      <p:ext uri="{BB962C8B-B14F-4D97-AF65-F5344CB8AC3E}">
        <p14:creationId xmlns:p14="http://schemas.microsoft.com/office/powerpoint/2010/main" val="765210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C8284A-CA95-27B9-2A60-E15F6413A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2F9055-CD42-E634-8361-065F157B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853" y="110651"/>
            <a:ext cx="10015448" cy="1069848"/>
          </a:xfrm>
        </p:spPr>
        <p:txBody>
          <a:bodyPr/>
          <a:lstStyle/>
          <a:p>
            <a:r>
              <a:rPr lang="en-US" dirty="0"/>
              <a:t>Capex modeling – P&amp;H fund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533AB-F15E-8348-BCB3-DE57727D00E4}"/>
              </a:ext>
            </a:extLst>
          </p:cNvPr>
          <p:cNvSpPr txBox="1"/>
          <p:nvPr/>
        </p:nvSpPr>
        <p:spPr>
          <a:xfrm>
            <a:off x="850392" y="3833595"/>
            <a:ext cx="9773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Model is constructed as follows: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11.1% increase for FY2024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5.5% thereafter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3.5% Projected Average Inflation for next 20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Capital projects are so large that P&amp;H will need “outside” financial assistance to get passed three hurdles: 1) Barge Ramp 2) Wrangell Inner Harbor Basin 3) Meyers Chuck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The goal is to get the fund to be able to support at least a $10M debt service, or provide over $5M in matching grant funds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5ECAC13-CA61-30AE-3E05-6353A10D08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50392" y="6309360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12F375-227D-E501-6894-08BBC587A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64" y="1311989"/>
            <a:ext cx="11341915" cy="25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90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10B5-D907-A977-7A9C-69F8BEB7BB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wastewater Fund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FF0B8-5B51-7376-0271-8D849CA3F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Fund 76000 &amp; 76300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B5628AA-B12A-35A9-9AC0-4597481DC65E}"/>
              </a:ext>
            </a:extLst>
          </p:cNvPr>
          <p:cNvSpPr txBox="1">
            <a:spLocks/>
          </p:cNvSpPr>
          <p:nvPr/>
        </p:nvSpPr>
        <p:spPr>
          <a:xfrm>
            <a:off x="850391" y="6309360"/>
            <a:ext cx="2949821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ANNUAL RATE REVIEW</a:t>
            </a:r>
          </a:p>
        </p:txBody>
      </p:sp>
    </p:spTree>
    <p:extLst>
      <p:ext uri="{BB962C8B-B14F-4D97-AF65-F5344CB8AC3E}">
        <p14:creationId xmlns:p14="http://schemas.microsoft.com/office/powerpoint/2010/main" val="2369711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EEE95AF-4802-9B3F-5040-87A85CB9A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9184" y="411480"/>
            <a:ext cx="521208" cy="310896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5B68B0E-F947-3EB0-8DCA-B73CBE7B58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6344" y="6190488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9A1CF8-6E96-35A3-574E-238B515E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08" y="25967"/>
            <a:ext cx="11385679" cy="1069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wastewater fund</a:t>
            </a:r>
            <a:r>
              <a:rPr lang="en-US" sz="3200" b="1" kern="1200" cap="all" spc="600" baseline="0" dirty="0">
                <a:latin typeface="+mj-lt"/>
                <a:ea typeface="+mj-ea"/>
                <a:cs typeface="+mj-cs"/>
              </a:rPr>
              <a:t> 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42C391-E88A-0516-5AE8-4C4BBF6D1D1F}"/>
              </a:ext>
            </a:extLst>
          </p:cNvPr>
          <p:cNvSpPr txBox="1">
            <a:spLocks/>
          </p:cNvSpPr>
          <p:nvPr/>
        </p:nvSpPr>
        <p:spPr>
          <a:xfrm>
            <a:off x="1536191" y="2212848"/>
            <a:ext cx="8767305" cy="328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4747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1430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6002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20574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/>
            <a:endParaRPr lang="en-US" b="1" dirty="0"/>
          </a:p>
          <a:p>
            <a:pPr marL="800100" lvl="1"/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F0FC58-BD53-7604-8CB6-07B5C0680A6C}"/>
                  </a:ext>
                </a:extLst>
              </p14:cNvPr>
              <p14:cNvContentPartPr/>
              <p14:nvPr/>
            </p14:nvContentPartPr>
            <p14:xfrm>
              <a:off x="4685898" y="16648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F0FC58-BD53-7604-8CB6-07B5C0680A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6898" y="1574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F32B02-1B9A-71EE-B893-4FC6DD8FA3A7}"/>
                  </a:ext>
                </a:extLst>
              </p14:cNvPr>
              <p14:cNvContentPartPr/>
              <p14:nvPr/>
            </p14:nvContentPartPr>
            <p14:xfrm>
              <a:off x="4228698" y="29860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F32B02-1B9A-71EE-B893-4FC6DD8FA3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9698" y="28960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3FB3672-6C30-9676-6515-82005203F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95" y="1196658"/>
            <a:ext cx="11202728" cy="498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9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EEE95AF-4802-9B3F-5040-87A85CB9A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9184" y="411480"/>
            <a:ext cx="521208" cy="310896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5B68B0E-F947-3EB0-8DCA-B73CBE7B58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5229" y="6227064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9A1CF8-6E96-35A3-574E-238B515E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88" y="242316"/>
            <a:ext cx="11385679" cy="10698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kern="1200" cap="all" spc="600" baseline="0" dirty="0">
                <a:latin typeface="+mj-lt"/>
                <a:ea typeface="+mj-ea"/>
                <a:cs typeface="+mj-cs"/>
              </a:rPr>
              <a:t>wastewater Fund Net Income vs. Depreciation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42C391-E88A-0516-5AE8-4C4BBF6D1D1F}"/>
              </a:ext>
            </a:extLst>
          </p:cNvPr>
          <p:cNvSpPr txBox="1">
            <a:spLocks/>
          </p:cNvSpPr>
          <p:nvPr/>
        </p:nvSpPr>
        <p:spPr>
          <a:xfrm>
            <a:off x="1536191" y="2212848"/>
            <a:ext cx="8767305" cy="328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4747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1430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6002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20574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/>
            <a:endParaRPr lang="en-US" b="1" dirty="0"/>
          </a:p>
          <a:p>
            <a:pPr marL="800100" lvl="1"/>
            <a:endParaRPr lang="en-US" b="1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DC3EECC-81AD-9727-3C8B-9362BF54E8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108634"/>
              </p:ext>
            </p:extLst>
          </p:nvPr>
        </p:nvGraphicFramePr>
        <p:xfrm>
          <a:off x="1058410" y="1362455"/>
          <a:ext cx="10493229" cy="4761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2146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CF807C-9A70-AAF2-C3B2-50FBCC856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A62401-34A8-7B7E-709E-A936A94F8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488" y="32004"/>
            <a:ext cx="8878824" cy="1069848"/>
          </a:xfrm>
        </p:spPr>
        <p:txBody>
          <a:bodyPr/>
          <a:lstStyle/>
          <a:p>
            <a:r>
              <a:rPr lang="en-US" dirty="0"/>
              <a:t> Projections for fy2023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4911F86-95C4-D052-50DD-2E70657860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6344" y="6190488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230D8E-2DFB-F900-BDE1-7EAEA8C73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348" y="1311086"/>
            <a:ext cx="7149304" cy="423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35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7C9437-B692-7409-F3B2-CC45806704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9A215F-36FC-6031-6386-7BD6723F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32004"/>
            <a:ext cx="10722772" cy="1069848"/>
          </a:xfrm>
        </p:spPr>
        <p:txBody>
          <a:bodyPr/>
          <a:lstStyle/>
          <a:p>
            <a:r>
              <a:rPr lang="en-US" dirty="0"/>
              <a:t>Fy2024 rate proposal – </a:t>
            </a:r>
            <a:r>
              <a:rPr lang="en-US" sz="2400" dirty="0"/>
              <a:t>wastewater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27F569-FEE0-F242-19D7-5E5664A6C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1" y="1168640"/>
            <a:ext cx="7219818" cy="5415040"/>
          </a:xfrm>
        </p:spPr>
        <p:txBody>
          <a:bodyPr/>
          <a:lstStyle/>
          <a:p>
            <a:r>
              <a:rPr lang="en-US" dirty="0"/>
              <a:t>15% increase across all rates categories </a:t>
            </a:r>
          </a:p>
          <a:p>
            <a:r>
              <a:rPr lang="en-US" dirty="0"/>
              <a:t>Some omissions and changes to rate categories will be proposed to create more parity in the rate structure. </a:t>
            </a:r>
          </a:p>
          <a:p>
            <a:r>
              <a:rPr lang="en-US" b="1" u="sng" dirty="0"/>
              <a:t>Example:</a:t>
            </a:r>
            <a:r>
              <a:rPr lang="en-US" dirty="0"/>
              <a:t> A residential user would be charged $56.70 under this proposal vs. $49.30 at the current rate. This is a $88.74 annual impact.</a:t>
            </a:r>
          </a:p>
          <a:p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9D16790-D28E-A04E-FAFB-F1DD204D39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50391" y="6446520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</p:spTree>
    <p:extLst>
      <p:ext uri="{BB962C8B-B14F-4D97-AF65-F5344CB8AC3E}">
        <p14:creationId xmlns:p14="http://schemas.microsoft.com/office/powerpoint/2010/main" val="2310734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C8284A-CA95-27B9-2A60-E15F6413A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2F9055-CD42-E634-8361-065F157B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853" y="110651"/>
            <a:ext cx="10015448" cy="1069848"/>
          </a:xfrm>
        </p:spPr>
        <p:txBody>
          <a:bodyPr/>
          <a:lstStyle/>
          <a:p>
            <a:r>
              <a:rPr lang="en-US" dirty="0"/>
              <a:t>Capex modeling – WW Fund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533AB-F15E-8348-BCB3-DE57727D00E4}"/>
              </a:ext>
            </a:extLst>
          </p:cNvPr>
          <p:cNvSpPr txBox="1"/>
          <p:nvPr/>
        </p:nvSpPr>
        <p:spPr>
          <a:xfrm>
            <a:off x="850392" y="3833595"/>
            <a:ext cx="9773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Model is constructed as follows: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15.0% increase for FY2024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5.5% thereafter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3.5% Projected Average Inflation for next 20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Fund is able to address next three large capital projects via financing through a revenue bond or use of reserves.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Fund will maintain a sufficient fund balance to address unforeseeable material costs incurred.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5ECAC13-CA61-30AE-3E05-6353A10D08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50392" y="6309360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A375C-B131-86E7-030B-DB337B08A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64" y="1286041"/>
            <a:ext cx="11424358" cy="254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8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10B5-D907-A977-7A9C-69F8BEB7BB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SANITATION Fund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FF0B8-5B51-7376-0271-8D849CA3F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Fund 78000 &amp; 78300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B5628AA-B12A-35A9-9AC0-4597481DC65E}"/>
              </a:ext>
            </a:extLst>
          </p:cNvPr>
          <p:cNvSpPr txBox="1">
            <a:spLocks/>
          </p:cNvSpPr>
          <p:nvPr/>
        </p:nvSpPr>
        <p:spPr>
          <a:xfrm>
            <a:off x="850391" y="6309360"/>
            <a:ext cx="2949821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ANNUAL RATE REVIEW</a:t>
            </a:r>
          </a:p>
        </p:txBody>
      </p:sp>
    </p:spTree>
    <p:extLst>
      <p:ext uri="{BB962C8B-B14F-4D97-AF65-F5344CB8AC3E}">
        <p14:creationId xmlns:p14="http://schemas.microsoft.com/office/powerpoint/2010/main" val="326167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EEE95AF-4802-9B3F-5040-87A85CB9A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9184" y="411480"/>
            <a:ext cx="521208" cy="310896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38</a:t>
            </a:fld>
            <a:endParaRPr lang="en-US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5B68B0E-F947-3EB0-8DCA-B73CBE7B58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6344" y="6190488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9A1CF8-6E96-35A3-574E-238B515E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08" y="25967"/>
            <a:ext cx="11385679" cy="1069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SANITATION fund</a:t>
            </a:r>
            <a:r>
              <a:rPr lang="en-US" sz="3200" b="1" kern="1200" cap="all" spc="600" baseline="0" dirty="0">
                <a:latin typeface="+mj-lt"/>
                <a:ea typeface="+mj-ea"/>
                <a:cs typeface="+mj-cs"/>
              </a:rPr>
              <a:t> 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42C391-E88A-0516-5AE8-4C4BBF6D1D1F}"/>
              </a:ext>
            </a:extLst>
          </p:cNvPr>
          <p:cNvSpPr txBox="1">
            <a:spLocks/>
          </p:cNvSpPr>
          <p:nvPr/>
        </p:nvSpPr>
        <p:spPr>
          <a:xfrm>
            <a:off x="1536191" y="2212848"/>
            <a:ext cx="8767305" cy="328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4747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1430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6002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20574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/>
            <a:endParaRPr lang="en-US" b="1" dirty="0"/>
          </a:p>
          <a:p>
            <a:pPr marL="800100" lvl="1"/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F0FC58-BD53-7604-8CB6-07B5C0680A6C}"/>
                  </a:ext>
                </a:extLst>
              </p14:cNvPr>
              <p14:cNvContentPartPr/>
              <p14:nvPr/>
            </p14:nvContentPartPr>
            <p14:xfrm>
              <a:off x="4685898" y="16648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F0FC58-BD53-7604-8CB6-07B5C0680A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6898" y="1574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F32B02-1B9A-71EE-B893-4FC6DD8FA3A7}"/>
                  </a:ext>
                </a:extLst>
              </p14:cNvPr>
              <p14:cNvContentPartPr/>
              <p14:nvPr/>
            </p14:nvContentPartPr>
            <p14:xfrm>
              <a:off x="4228698" y="29860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F32B02-1B9A-71EE-B893-4FC6DD8FA3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9698" y="28960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3824869-7B7B-F404-71D0-B188DB097AC7}"/>
              </a:ext>
            </a:extLst>
          </p:cNvPr>
          <p:cNvSpPr txBox="1"/>
          <p:nvPr/>
        </p:nvSpPr>
        <p:spPr>
          <a:xfrm>
            <a:off x="618308" y="1285934"/>
            <a:ext cx="11573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Actual - Unrestricted Fund Balance (6/30/2022) = 			  $    408,651</a:t>
            </a:r>
          </a:p>
          <a:p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Projected - Unrestricted Fund Balance (6/30/2023) = 		  $    643,509</a:t>
            </a:r>
          </a:p>
          <a:p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Average Operating Net Income (2017-2022) =			  $   133,931    </a:t>
            </a: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Average Operating Net Income After Depreciation (2017-2022)=  </a:t>
            </a:r>
            <a:r>
              <a:rPr lang="en-US" sz="2400" b="1" dirty="0">
                <a:highlight>
                  <a:srgbClr val="FFFF00"/>
                </a:highlight>
              </a:rPr>
              <a:t>($   101,822)</a:t>
            </a:r>
          </a:p>
          <a:p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FY 2022 Depreciation Expense =   		$    99,234</a:t>
            </a:r>
          </a:p>
          <a:p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Fixed Assets = 				$    1,881,569</a:t>
            </a: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Accumulated Depreciation=			</a:t>
            </a:r>
            <a:r>
              <a:rPr lang="en-US" sz="2400" b="1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$    1,255,817</a:t>
            </a: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Net Fixed Assets =				$      625,752</a:t>
            </a:r>
          </a:p>
        </p:txBody>
      </p:sp>
    </p:spTree>
    <p:extLst>
      <p:ext uri="{BB962C8B-B14F-4D97-AF65-F5344CB8AC3E}">
        <p14:creationId xmlns:p14="http://schemas.microsoft.com/office/powerpoint/2010/main" val="3685866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EEE95AF-4802-9B3F-5040-87A85CB9A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9184" y="411480"/>
            <a:ext cx="521208" cy="310896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39</a:t>
            </a:fld>
            <a:endParaRPr lang="en-US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5B68B0E-F947-3EB0-8DCA-B73CBE7B58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5229" y="6227064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9A1CF8-6E96-35A3-574E-238B515E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88" y="242316"/>
            <a:ext cx="11385679" cy="10698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kern="1200" cap="all" spc="600" baseline="0" dirty="0">
                <a:latin typeface="+mj-lt"/>
                <a:ea typeface="+mj-ea"/>
                <a:cs typeface="+mj-cs"/>
              </a:rPr>
              <a:t>SANITATION Fund Net Income vs. Depreciation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42C391-E88A-0516-5AE8-4C4BBF6D1D1F}"/>
              </a:ext>
            </a:extLst>
          </p:cNvPr>
          <p:cNvSpPr txBox="1">
            <a:spLocks/>
          </p:cNvSpPr>
          <p:nvPr/>
        </p:nvSpPr>
        <p:spPr>
          <a:xfrm>
            <a:off x="1536191" y="2212848"/>
            <a:ext cx="8767305" cy="328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4747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1430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6002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20574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/>
            <a:endParaRPr lang="en-US" b="1" dirty="0"/>
          </a:p>
          <a:p>
            <a:pPr marL="800100" lvl="1"/>
            <a:endParaRPr lang="en-US" b="1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26CACD-78C4-0B90-BBA4-DC1CAA8CF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077000"/>
              </p:ext>
            </p:extLst>
          </p:nvPr>
        </p:nvGraphicFramePr>
        <p:xfrm>
          <a:off x="850392" y="1371936"/>
          <a:ext cx="10908805" cy="4855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1400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0E99-07CC-9576-AFD7-C52151AD0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Components of Rates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2A8B0-333F-633E-3FA7-D38DBFB10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8088" y="3429000"/>
            <a:ext cx="7735824" cy="1133856"/>
          </a:xfrm>
        </p:spPr>
        <p:txBody>
          <a:bodyPr/>
          <a:lstStyle/>
          <a:p>
            <a:pPr marL="342900" indent="-342900" algn="l">
              <a:buAutoNum type="arabicParenR"/>
            </a:pPr>
            <a:r>
              <a:rPr lang="en-US" sz="2000" b="1" dirty="0"/>
              <a:t>Unrestricted Fund Balance </a:t>
            </a:r>
            <a:r>
              <a:rPr lang="en-US" sz="2000" dirty="0"/>
              <a:t>/ Working Capital</a:t>
            </a:r>
          </a:p>
          <a:p>
            <a:pPr marL="342900" indent="-342900" algn="l">
              <a:buAutoNum type="arabicParenR"/>
            </a:pPr>
            <a:r>
              <a:rPr lang="en-US" sz="2000" b="1" dirty="0"/>
              <a:t>Depreciation</a:t>
            </a:r>
            <a:r>
              <a:rPr lang="en-US" sz="2000" dirty="0"/>
              <a:t> on Infrastructure that is already placed in service</a:t>
            </a:r>
          </a:p>
          <a:p>
            <a:pPr marL="342900" indent="-342900" algn="l">
              <a:buAutoNum type="arabicParenR"/>
            </a:pPr>
            <a:r>
              <a:rPr lang="en-US" sz="2000" b="1" dirty="0"/>
              <a:t>Revenues over (Expenses) / Net Income </a:t>
            </a:r>
          </a:p>
          <a:p>
            <a:pPr marL="342900" indent="-342900" algn="l">
              <a:buAutoNum type="arabicParenR"/>
            </a:pPr>
            <a:r>
              <a:rPr lang="en-US" sz="2000" b="1" dirty="0"/>
              <a:t>Future </a:t>
            </a:r>
            <a:r>
              <a:rPr lang="en-US" sz="2000" b="1" dirty="0" err="1"/>
              <a:t>CapEx</a:t>
            </a:r>
            <a:r>
              <a:rPr lang="en-US" sz="2000" b="1" dirty="0"/>
              <a:t> </a:t>
            </a:r>
            <a:r>
              <a:rPr lang="en-US" sz="2000" dirty="0"/>
              <a:t>(i.e., capital equipment and infrastructure needs)</a:t>
            </a:r>
          </a:p>
          <a:p>
            <a:pPr marL="342900" indent="-342900" algn="l">
              <a:buAutoNum type="arabicParenR"/>
            </a:pPr>
            <a:r>
              <a:rPr lang="en-US" sz="2000" b="1" dirty="0"/>
              <a:t>Inflation</a:t>
            </a:r>
            <a:r>
              <a:rPr lang="en-US" sz="2000" dirty="0"/>
              <a:t> </a:t>
            </a:r>
          </a:p>
          <a:p>
            <a:pPr marL="342900" indent="-342900" algn="l">
              <a:buAutoNum type="arabicParenR"/>
            </a:pPr>
            <a:r>
              <a:rPr lang="en-US" sz="2000" b="1" dirty="0"/>
              <a:t>Level of State &amp; Federal Assistance</a:t>
            </a:r>
          </a:p>
        </p:txBody>
      </p:sp>
    </p:spTree>
    <p:extLst>
      <p:ext uri="{BB962C8B-B14F-4D97-AF65-F5344CB8AC3E}">
        <p14:creationId xmlns:p14="http://schemas.microsoft.com/office/powerpoint/2010/main" val="33807598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7C9437-B692-7409-F3B2-CC45806704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9A215F-36FC-6031-6386-7BD6723F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32004"/>
            <a:ext cx="10722772" cy="1069848"/>
          </a:xfrm>
        </p:spPr>
        <p:txBody>
          <a:bodyPr/>
          <a:lstStyle/>
          <a:p>
            <a:r>
              <a:rPr lang="en-US" dirty="0"/>
              <a:t>Fy2024 rate proposal – </a:t>
            </a:r>
            <a:r>
              <a:rPr lang="en-US" sz="2400" dirty="0"/>
              <a:t>SANITATION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27F569-FEE0-F242-19D7-5E5664A6C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1" y="1168640"/>
            <a:ext cx="7219818" cy="5415040"/>
          </a:xfrm>
        </p:spPr>
        <p:txBody>
          <a:bodyPr/>
          <a:lstStyle/>
          <a:p>
            <a:r>
              <a:rPr lang="en-US" dirty="0"/>
              <a:t>5.5% increase across all rates categories</a:t>
            </a:r>
          </a:p>
          <a:p>
            <a:r>
              <a:rPr lang="en-US" dirty="0"/>
              <a:t>Call out and unsorted garbage rate added</a:t>
            </a:r>
            <a:endParaRPr lang="en-US" b="1" u="sng" dirty="0"/>
          </a:p>
          <a:p>
            <a:r>
              <a:rPr lang="en-US" b="1" u="sng" dirty="0"/>
              <a:t>Example:</a:t>
            </a:r>
            <a:r>
              <a:rPr lang="en-US" dirty="0"/>
              <a:t> A residential user would be charged $52.33 for monthly garbage collection of a 64-Gal container under the proposed rate increase. The current rate is $49.60. The total annual impact would be $32.74.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9D16790-D28E-A04E-FAFB-F1DD204D39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50391" y="6446520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</p:spTree>
    <p:extLst>
      <p:ext uri="{BB962C8B-B14F-4D97-AF65-F5344CB8AC3E}">
        <p14:creationId xmlns:p14="http://schemas.microsoft.com/office/powerpoint/2010/main" val="4249755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C8284A-CA95-27B9-2A60-E15F6413A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2F9055-CD42-E634-8361-065F157B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853" y="110651"/>
            <a:ext cx="10015448" cy="1069848"/>
          </a:xfrm>
        </p:spPr>
        <p:txBody>
          <a:bodyPr/>
          <a:lstStyle/>
          <a:p>
            <a:r>
              <a:rPr lang="en-US" dirty="0"/>
              <a:t>Capex modeling – sanitation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533AB-F15E-8348-BCB3-DE57727D00E4}"/>
              </a:ext>
            </a:extLst>
          </p:cNvPr>
          <p:cNvSpPr txBox="1"/>
          <p:nvPr/>
        </p:nvSpPr>
        <p:spPr>
          <a:xfrm>
            <a:off x="850392" y="3833595"/>
            <a:ext cx="9773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Model is constructed as follows: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5.5% increase for FY2024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5.5% thereafter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3.5% Projected Average Inflation for next 20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Fund is able to contribute to the loading dock project and purchase a new garbage truck in FY25.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Fund will maintain a sufficient fund balance to address unforeseeable material costs incurred.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5ECAC13-CA61-30AE-3E05-6353A10D08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50392" y="6309360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DAB5B8-6B49-7889-691B-16EE8D16E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89" y="1241571"/>
            <a:ext cx="11448414" cy="24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765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DB820BC-4650-1A50-E54D-4F0A52C3F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456" y="0"/>
            <a:ext cx="10881360" cy="1069848"/>
          </a:xfrm>
        </p:spPr>
        <p:txBody>
          <a:bodyPr anchor="ctr">
            <a:normAutofit/>
          </a:bodyPr>
          <a:lstStyle/>
          <a:p>
            <a:r>
              <a:rPr lang="en-US" dirty="0"/>
              <a:t>Impact to Ratepayers - Wrangell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91CD251-5C12-A44F-BD9C-1D25A6FB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9184" y="411480"/>
            <a:ext cx="521208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42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D06860-2BC9-0C95-8189-CF4B487E8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394646"/>
              </p:ext>
            </p:extLst>
          </p:nvPr>
        </p:nvGraphicFramePr>
        <p:xfrm>
          <a:off x="1263072" y="886854"/>
          <a:ext cx="10171545" cy="5139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276">
                  <a:extLst>
                    <a:ext uri="{9D8B030D-6E8A-4147-A177-3AD203B41FA5}">
                      <a16:colId xmlns:a16="http://schemas.microsoft.com/office/drawing/2014/main" val="1936167874"/>
                    </a:ext>
                  </a:extLst>
                </a:gridCol>
                <a:gridCol w="735470">
                  <a:extLst>
                    <a:ext uri="{9D8B030D-6E8A-4147-A177-3AD203B41FA5}">
                      <a16:colId xmlns:a16="http://schemas.microsoft.com/office/drawing/2014/main" val="3659607678"/>
                    </a:ext>
                  </a:extLst>
                </a:gridCol>
                <a:gridCol w="1585312">
                  <a:extLst>
                    <a:ext uri="{9D8B030D-6E8A-4147-A177-3AD203B41FA5}">
                      <a16:colId xmlns:a16="http://schemas.microsoft.com/office/drawing/2014/main" val="1879998262"/>
                    </a:ext>
                  </a:extLst>
                </a:gridCol>
                <a:gridCol w="1650687">
                  <a:extLst>
                    <a:ext uri="{9D8B030D-6E8A-4147-A177-3AD203B41FA5}">
                      <a16:colId xmlns:a16="http://schemas.microsoft.com/office/drawing/2014/main" val="2780678761"/>
                    </a:ext>
                  </a:extLst>
                </a:gridCol>
                <a:gridCol w="1644743">
                  <a:extLst>
                    <a:ext uri="{9D8B030D-6E8A-4147-A177-3AD203B41FA5}">
                      <a16:colId xmlns:a16="http://schemas.microsoft.com/office/drawing/2014/main" val="1340893765"/>
                    </a:ext>
                  </a:extLst>
                </a:gridCol>
                <a:gridCol w="1716057">
                  <a:extLst>
                    <a:ext uri="{9D8B030D-6E8A-4147-A177-3AD203B41FA5}">
                      <a16:colId xmlns:a16="http://schemas.microsoft.com/office/drawing/2014/main" val="663786677"/>
                    </a:ext>
                  </a:extLst>
                </a:gridCol>
              </a:tblGrid>
              <a:tr h="24053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FY 2023 (Current) Rates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298000"/>
                  </a:ext>
                </a:extLst>
              </a:tr>
              <a:tr h="198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Residential Rates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Use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Rate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Fees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Sales Tax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extLst>
                  <a:ext uri="{0D108BD9-81ED-4DB2-BD59-A6C34878D82A}">
                    <a16:rowId xmlns:a16="http://schemas.microsoft.com/office/drawing/2014/main" val="622636672"/>
                  </a:ext>
                </a:extLst>
              </a:tr>
              <a:tr h="198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Electric (Base of $8)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1500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0.1195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 187.31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13.11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$        200.42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extLst>
                  <a:ext uri="{0D108BD9-81ED-4DB2-BD59-A6C34878D82A}">
                    <a16:rowId xmlns:a16="http://schemas.microsoft.com/office/drawing/2014/main" val="3470239014"/>
                  </a:ext>
                </a:extLst>
              </a:tr>
              <a:tr h="198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Water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Flat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  61.30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   61.30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 4.29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$          65.59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extLst>
                  <a:ext uri="{0D108BD9-81ED-4DB2-BD59-A6C34878D82A}">
                    <a16:rowId xmlns:a16="http://schemas.microsoft.com/office/drawing/2014/main" val="3861911022"/>
                  </a:ext>
                </a:extLst>
              </a:tr>
              <a:tr h="198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Wastewater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Flat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  49.30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   49.30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 3.45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$          52.75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extLst>
                  <a:ext uri="{0D108BD9-81ED-4DB2-BD59-A6C34878D82A}">
                    <a16:rowId xmlns:a16="http://schemas.microsoft.com/office/drawing/2014/main" val="1403005250"/>
                  </a:ext>
                </a:extLst>
              </a:tr>
              <a:tr h="198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Sanitation (96-gallon bin)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Flat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  62.40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   62.40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 4.37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$          66.77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extLst>
                  <a:ext uri="{0D108BD9-81ED-4DB2-BD59-A6C34878D82A}">
                    <a16:rowId xmlns:a16="http://schemas.microsoft.com/office/drawing/2014/main" val="4115072146"/>
                  </a:ext>
                </a:extLst>
              </a:tr>
              <a:tr h="198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                        Total Bill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>
                          <a:effectLst/>
                        </a:rPr>
                        <a:t>$  </a:t>
                      </a:r>
                      <a:r>
                        <a:rPr lang="en-US" sz="1600" u="none" strike="noStrike" dirty="0">
                          <a:effectLst/>
                        </a:rPr>
                        <a:t>  </a:t>
                      </a:r>
                      <a:r>
                        <a:rPr lang="en-US" sz="1600" b="1" u="none" strike="noStrike" dirty="0">
                          <a:effectLst/>
                        </a:rPr>
                        <a:t>    385.53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extLst>
                  <a:ext uri="{0D108BD9-81ED-4DB2-BD59-A6C34878D82A}">
                    <a16:rowId xmlns:a16="http://schemas.microsoft.com/office/drawing/2014/main" val="1807378695"/>
                  </a:ext>
                </a:extLst>
              </a:tr>
              <a:tr h="21601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extLst>
                  <a:ext uri="{0D108BD9-81ED-4DB2-BD59-A6C34878D82A}">
                    <a16:rowId xmlns:a16="http://schemas.microsoft.com/office/drawing/2014/main" val="2957102771"/>
                  </a:ext>
                </a:extLst>
              </a:tr>
              <a:tr h="24053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FY 2024 Proposed Rates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292148"/>
                  </a:ext>
                </a:extLst>
              </a:tr>
              <a:tr h="198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Residential Rates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Use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Rate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Fee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Sales Tax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extLst>
                  <a:ext uri="{0D108BD9-81ED-4DB2-BD59-A6C34878D82A}">
                    <a16:rowId xmlns:a16="http://schemas.microsoft.com/office/drawing/2014/main" val="986092325"/>
                  </a:ext>
                </a:extLst>
              </a:tr>
              <a:tr h="198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Electric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1500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0.1295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 202.31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14.16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$        216.47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extLst>
                  <a:ext uri="{0D108BD9-81ED-4DB2-BD59-A6C34878D82A}">
                    <a16:rowId xmlns:a16="http://schemas.microsoft.com/office/drawing/2014/main" val="3367203355"/>
                  </a:ext>
                </a:extLst>
              </a:tr>
              <a:tr h="198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Water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Flat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  67.43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   67.43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 4.72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$          72.15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extLst>
                  <a:ext uri="{0D108BD9-81ED-4DB2-BD59-A6C34878D82A}">
                    <a16:rowId xmlns:a16="http://schemas.microsoft.com/office/drawing/2014/main" val="2996703074"/>
                  </a:ext>
                </a:extLst>
              </a:tr>
              <a:tr h="198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Wastewater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Flat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  56.70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   56.70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 3.97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$          60.66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extLst>
                  <a:ext uri="{0D108BD9-81ED-4DB2-BD59-A6C34878D82A}">
                    <a16:rowId xmlns:a16="http://schemas.microsoft.com/office/drawing/2014/main" val="2006240127"/>
                  </a:ext>
                </a:extLst>
              </a:tr>
              <a:tr h="198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Sanitation (96-gallon bin)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Flat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  65.83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   65.83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 4.61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$          70.44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extLst>
                  <a:ext uri="{0D108BD9-81ED-4DB2-BD59-A6C34878D82A}">
                    <a16:rowId xmlns:a16="http://schemas.microsoft.com/office/drawing/2014/main" val="504059444"/>
                  </a:ext>
                </a:extLst>
              </a:tr>
              <a:tr h="198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                        Total Bill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>
                          <a:effectLst/>
                        </a:rPr>
                        <a:t>$        419.73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extLst>
                  <a:ext uri="{0D108BD9-81ED-4DB2-BD59-A6C34878D82A}">
                    <a16:rowId xmlns:a16="http://schemas.microsoft.com/office/drawing/2014/main" val="3549189974"/>
                  </a:ext>
                </a:extLst>
              </a:tr>
              <a:tr h="21601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extLst>
                  <a:ext uri="{0D108BD9-81ED-4DB2-BD59-A6C34878D82A}">
                    <a16:rowId xmlns:a16="http://schemas.microsoft.com/office/drawing/2014/main" val="706349011"/>
                  </a:ext>
                </a:extLst>
              </a:tr>
              <a:tr h="35365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Total Monthly Impact</a:t>
                      </a:r>
                      <a:endParaRPr lang="en-US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>
                          <a:effectLst/>
                        </a:rPr>
                        <a:t>$          34.19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extLst>
                  <a:ext uri="{0D108BD9-81ED-4DB2-BD59-A6C34878D82A}">
                    <a16:rowId xmlns:a16="http://schemas.microsoft.com/office/drawing/2014/main" val="3483868406"/>
                  </a:ext>
                </a:extLst>
              </a:tr>
              <a:tr h="35365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Total Annual Impact</a:t>
                      </a:r>
                      <a:endParaRPr lang="en-US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$        410.33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2" marR="7802" marT="7802" marB="0" anchor="b"/>
                </a:tc>
                <a:extLst>
                  <a:ext uri="{0D108BD9-81ED-4DB2-BD59-A6C34878D82A}">
                    <a16:rowId xmlns:a16="http://schemas.microsoft.com/office/drawing/2014/main" val="54860595"/>
                  </a:ext>
                </a:extLst>
              </a:tr>
            </a:tbl>
          </a:graphicData>
        </a:graphic>
      </p:graphicFrame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E6A282F-C2E7-F255-CD1A-86CB32D6D9A2}"/>
              </a:ext>
            </a:extLst>
          </p:cNvPr>
          <p:cNvSpPr txBox="1">
            <a:spLocks/>
          </p:cNvSpPr>
          <p:nvPr/>
        </p:nvSpPr>
        <p:spPr>
          <a:xfrm>
            <a:off x="850392" y="6309360"/>
            <a:ext cx="2901212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ANNUAL RATE REVIEW</a:t>
            </a:r>
          </a:p>
        </p:txBody>
      </p:sp>
    </p:spTree>
    <p:extLst>
      <p:ext uri="{BB962C8B-B14F-4D97-AF65-F5344CB8AC3E}">
        <p14:creationId xmlns:p14="http://schemas.microsoft.com/office/powerpoint/2010/main" val="18777012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F7E84-0113-842C-1A3F-28AC20EA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756" y="-49233"/>
            <a:ext cx="9805724" cy="1069848"/>
          </a:xfrm>
        </p:spPr>
        <p:txBody>
          <a:bodyPr/>
          <a:lstStyle/>
          <a:p>
            <a:r>
              <a:rPr lang="en-US" dirty="0"/>
              <a:t>Impact on ratepayers - Sitka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4B5CB05-D10A-4D1F-A51A-79BC7721FE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037405"/>
              </p:ext>
            </p:extLst>
          </p:nvPr>
        </p:nvGraphicFramePr>
        <p:xfrm>
          <a:off x="1060536" y="1020614"/>
          <a:ext cx="10642107" cy="494396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73254">
                  <a:extLst>
                    <a:ext uri="{9D8B030D-6E8A-4147-A177-3AD203B41FA5}">
                      <a16:colId xmlns:a16="http://schemas.microsoft.com/office/drawing/2014/main" val="913605983"/>
                    </a:ext>
                  </a:extLst>
                </a:gridCol>
                <a:gridCol w="446442">
                  <a:extLst>
                    <a:ext uri="{9D8B030D-6E8A-4147-A177-3AD203B41FA5}">
                      <a16:colId xmlns:a16="http://schemas.microsoft.com/office/drawing/2014/main" val="835769915"/>
                    </a:ext>
                  </a:extLst>
                </a:gridCol>
                <a:gridCol w="583809">
                  <a:extLst>
                    <a:ext uri="{9D8B030D-6E8A-4147-A177-3AD203B41FA5}">
                      <a16:colId xmlns:a16="http://schemas.microsoft.com/office/drawing/2014/main" val="3525580589"/>
                    </a:ext>
                  </a:extLst>
                </a:gridCol>
                <a:gridCol w="583809">
                  <a:extLst>
                    <a:ext uri="{9D8B030D-6E8A-4147-A177-3AD203B41FA5}">
                      <a16:colId xmlns:a16="http://schemas.microsoft.com/office/drawing/2014/main" val="815324638"/>
                    </a:ext>
                  </a:extLst>
                </a:gridCol>
                <a:gridCol w="747885">
                  <a:extLst>
                    <a:ext uri="{9D8B030D-6E8A-4147-A177-3AD203B41FA5}">
                      <a16:colId xmlns:a16="http://schemas.microsoft.com/office/drawing/2014/main" val="1493583957"/>
                    </a:ext>
                  </a:extLst>
                </a:gridCol>
                <a:gridCol w="721175">
                  <a:extLst>
                    <a:ext uri="{9D8B030D-6E8A-4147-A177-3AD203B41FA5}">
                      <a16:colId xmlns:a16="http://schemas.microsoft.com/office/drawing/2014/main" val="1984773484"/>
                    </a:ext>
                  </a:extLst>
                </a:gridCol>
                <a:gridCol w="721175">
                  <a:extLst>
                    <a:ext uri="{9D8B030D-6E8A-4147-A177-3AD203B41FA5}">
                      <a16:colId xmlns:a16="http://schemas.microsoft.com/office/drawing/2014/main" val="2972414134"/>
                    </a:ext>
                  </a:extLst>
                </a:gridCol>
                <a:gridCol w="583809">
                  <a:extLst>
                    <a:ext uri="{9D8B030D-6E8A-4147-A177-3AD203B41FA5}">
                      <a16:colId xmlns:a16="http://schemas.microsoft.com/office/drawing/2014/main" val="2257642089"/>
                    </a:ext>
                  </a:extLst>
                </a:gridCol>
                <a:gridCol w="583809">
                  <a:extLst>
                    <a:ext uri="{9D8B030D-6E8A-4147-A177-3AD203B41FA5}">
                      <a16:colId xmlns:a16="http://schemas.microsoft.com/office/drawing/2014/main" val="4029788939"/>
                    </a:ext>
                  </a:extLst>
                </a:gridCol>
                <a:gridCol w="518941">
                  <a:extLst>
                    <a:ext uri="{9D8B030D-6E8A-4147-A177-3AD203B41FA5}">
                      <a16:colId xmlns:a16="http://schemas.microsoft.com/office/drawing/2014/main" val="3705482030"/>
                    </a:ext>
                  </a:extLst>
                </a:gridCol>
                <a:gridCol w="721175">
                  <a:extLst>
                    <a:ext uri="{9D8B030D-6E8A-4147-A177-3AD203B41FA5}">
                      <a16:colId xmlns:a16="http://schemas.microsoft.com/office/drawing/2014/main" val="2818970188"/>
                    </a:ext>
                  </a:extLst>
                </a:gridCol>
                <a:gridCol w="732623">
                  <a:extLst>
                    <a:ext uri="{9D8B030D-6E8A-4147-A177-3AD203B41FA5}">
                      <a16:colId xmlns:a16="http://schemas.microsoft.com/office/drawing/2014/main" val="3022397517"/>
                    </a:ext>
                  </a:extLst>
                </a:gridCol>
                <a:gridCol w="824201">
                  <a:extLst>
                    <a:ext uri="{9D8B030D-6E8A-4147-A177-3AD203B41FA5}">
                      <a16:colId xmlns:a16="http://schemas.microsoft.com/office/drawing/2014/main" val="3304634022"/>
                    </a:ext>
                  </a:extLst>
                </a:gridCol>
              </a:tblGrid>
              <a:tr h="570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Current (FY23) rates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Proposed FY24 rates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Monthly Increase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Season Increase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extLst>
                  <a:ext uri="{0D108BD9-81ED-4DB2-BD59-A6C34878D82A}">
                    <a16:rowId xmlns:a16="http://schemas.microsoft.com/office/drawing/2014/main" val="1321415348"/>
                  </a:ext>
                </a:extLst>
              </a:tr>
              <a:tr h="54500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Winter Rates (November-April)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Use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Rate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Fees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Sales tax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Increase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Rate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Fees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Sales tax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extLst>
                  <a:ext uri="{0D108BD9-81ED-4DB2-BD59-A6C34878D82A}">
                    <a16:rowId xmlns:a16="http://schemas.microsoft.com/office/drawing/2014/main" val="376599148"/>
                  </a:ext>
                </a:extLst>
              </a:tr>
              <a:tr h="272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Electric (family/electric heat)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2835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0.131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390.5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19.52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409.97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3.00%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0.134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401.5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20.08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421.58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u="none" strike="noStrike" dirty="0">
                          <a:effectLst/>
                        </a:rPr>
                        <a:t>11.61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u="none" strike="noStrike" dirty="0">
                          <a:effectLst/>
                        </a:rPr>
                        <a:t>69.66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extLst>
                  <a:ext uri="{0D108BD9-81ED-4DB2-BD59-A6C34878D82A}">
                    <a16:rowId xmlns:a16="http://schemas.microsoft.com/office/drawing/2014/main" val="1000265612"/>
                  </a:ext>
                </a:extLst>
              </a:tr>
              <a:tr h="272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Water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Flat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54.02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54.02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2.7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56.72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6.00%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57.26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57.26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2.86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60.12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u="none" strike="noStrike" dirty="0">
                          <a:effectLst/>
                        </a:rPr>
                        <a:t>3.4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u="none" strike="noStrike" dirty="0">
                          <a:effectLst/>
                        </a:rPr>
                        <a:t>20.4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extLst>
                  <a:ext uri="{0D108BD9-81ED-4DB2-BD59-A6C34878D82A}">
                    <a16:rowId xmlns:a16="http://schemas.microsoft.com/office/drawing/2014/main" val="4018159655"/>
                  </a:ext>
                </a:extLst>
              </a:tr>
              <a:tr h="272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Wastewater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Flat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70.71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70.71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3.54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74.25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8.50%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76.72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76.72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3.84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80.56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u="none" strike="noStrike" dirty="0">
                          <a:effectLst/>
                        </a:rPr>
                        <a:t>6.31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u="none" strike="noStrike" dirty="0">
                          <a:effectLst/>
                        </a:rPr>
                        <a:t>37.86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extLst>
                  <a:ext uri="{0D108BD9-81ED-4DB2-BD59-A6C34878D82A}">
                    <a16:rowId xmlns:a16="http://schemas.microsoft.com/office/drawing/2014/main" val="3427155131"/>
                  </a:ext>
                </a:extLst>
              </a:tr>
              <a:tr h="272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Solid Waste (96-gallon bin)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Flat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69.89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69.89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3.49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73.38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6.75%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74.61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74.61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3.73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78.34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u="none" strike="noStrike" dirty="0">
                          <a:effectLst/>
                        </a:rPr>
                        <a:t>4.96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u="none" strike="noStrike" dirty="0">
                          <a:effectLst/>
                        </a:rPr>
                        <a:t>29.76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extLst>
                  <a:ext uri="{0D108BD9-81ED-4DB2-BD59-A6C34878D82A}">
                    <a16:rowId xmlns:a16="http://schemas.microsoft.com/office/drawing/2014/main" val="3107136130"/>
                  </a:ext>
                </a:extLst>
              </a:tr>
              <a:tr h="40226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Total Winter bill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$614.32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$640.60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u="none" strike="noStrike" dirty="0">
                          <a:effectLst/>
                        </a:rPr>
                        <a:t>$26.28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u="none" strike="noStrike" dirty="0">
                          <a:effectLst/>
                        </a:rPr>
                        <a:t>$157.68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251678"/>
                  </a:ext>
                </a:extLst>
              </a:tr>
              <a:tr h="54500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Summer Rates (May-October)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Use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Rate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Fees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Sales tax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Rate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Fees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Sales tax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extLst>
                  <a:ext uri="{0D108BD9-81ED-4DB2-BD59-A6C34878D82A}">
                    <a16:rowId xmlns:a16="http://schemas.microsoft.com/office/drawing/2014/main" val="3546637657"/>
                  </a:ext>
                </a:extLst>
              </a:tr>
              <a:tr h="272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Electric (family/electric heat)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1581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0.209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350.4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21.03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371.46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3.00%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0.215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360.4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21.62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382.02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u="none" strike="noStrike" dirty="0">
                          <a:effectLst/>
                        </a:rPr>
                        <a:t>10.56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u="none" strike="noStrike" dirty="0">
                          <a:effectLst/>
                        </a:rPr>
                        <a:t>63.36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extLst>
                  <a:ext uri="{0D108BD9-81ED-4DB2-BD59-A6C34878D82A}">
                    <a16:rowId xmlns:a16="http://schemas.microsoft.com/office/drawing/2014/main" val="1011050676"/>
                  </a:ext>
                </a:extLst>
              </a:tr>
              <a:tr h="272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Water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Flat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54.02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54.02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3.24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57.26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6.00%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57.26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57.26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3.44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60.7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u="none" strike="noStrike" dirty="0">
                          <a:effectLst/>
                        </a:rPr>
                        <a:t>3.44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u="none" strike="noStrike" dirty="0">
                          <a:effectLst/>
                        </a:rPr>
                        <a:t>20.64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extLst>
                  <a:ext uri="{0D108BD9-81ED-4DB2-BD59-A6C34878D82A}">
                    <a16:rowId xmlns:a16="http://schemas.microsoft.com/office/drawing/2014/main" val="3506619754"/>
                  </a:ext>
                </a:extLst>
              </a:tr>
              <a:tr h="272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Wastewater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Flat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70.71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70.71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4.24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74.95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8.50%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76.72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76.72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4.60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81.32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u="none" strike="noStrike" dirty="0">
                          <a:effectLst/>
                        </a:rPr>
                        <a:t>6.37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u="none" strike="noStrike" dirty="0">
                          <a:effectLst/>
                        </a:rPr>
                        <a:t>38.22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extLst>
                  <a:ext uri="{0D108BD9-81ED-4DB2-BD59-A6C34878D82A}">
                    <a16:rowId xmlns:a16="http://schemas.microsoft.com/office/drawing/2014/main" val="2870962165"/>
                  </a:ext>
                </a:extLst>
              </a:tr>
              <a:tr h="272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Solid Waste (96-gallon bin)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Flat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69.89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69.89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4.19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74.08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6.75%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74.61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74.61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4.48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79.09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u="none" strike="noStrike" dirty="0">
                          <a:effectLst/>
                        </a:rPr>
                        <a:t>5.01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u="none" strike="noStrike" dirty="0">
                          <a:effectLst/>
                        </a:rPr>
                        <a:t>30.06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extLst>
                  <a:ext uri="{0D108BD9-81ED-4DB2-BD59-A6C34878D82A}">
                    <a16:rowId xmlns:a16="http://schemas.microsoft.com/office/drawing/2014/main" val="346449810"/>
                  </a:ext>
                </a:extLst>
              </a:tr>
              <a:tr h="40226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Total Summer bill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$537.29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$603.13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u="none" strike="noStrike" dirty="0">
                          <a:effectLst/>
                        </a:rPr>
                        <a:t>$25.38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u="none" strike="noStrike" dirty="0">
                          <a:effectLst/>
                        </a:rPr>
                        <a:t>$152.28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688012"/>
                  </a:ext>
                </a:extLst>
              </a:tr>
              <a:tr h="29845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 Total annual impact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u="none" strike="noStrike" dirty="0">
                          <a:effectLst/>
                        </a:rPr>
                        <a:t>$309.96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7" marR="8837" marT="8837" marB="0" anchor="b"/>
                </a:tc>
                <a:extLst>
                  <a:ext uri="{0D108BD9-81ED-4DB2-BD59-A6C34878D82A}">
                    <a16:rowId xmlns:a16="http://schemas.microsoft.com/office/drawing/2014/main" val="3205806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6962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D5B19-64F4-B874-E925-E9EE073D48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69872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9A1CF8-6E96-35A3-574E-238B515E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551" y="-186133"/>
            <a:ext cx="10881360" cy="1069848"/>
          </a:xfrm>
        </p:spPr>
        <p:txBody>
          <a:bodyPr/>
          <a:lstStyle/>
          <a:p>
            <a:r>
              <a:rPr lang="en-US" sz="2400" dirty="0"/>
              <a:t>Unrestricted Fund Balance &amp; Working Capital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6D1563C-42E1-7952-437C-5DB38035F960}"/>
                  </a:ext>
                </a:extLst>
              </p14:cNvPr>
              <p14:cNvContentPartPr/>
              <p14:nvPr/>
            </p14:nvContentPartPr>
            <p14:xfrm>
              <a:off x="5598891" y="388349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6D1563C-42E1-7952-437C-5DB38035F9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5251" y="3775498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56004B5-3C32-AF74-4C8A-E84974ED3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335" y="657651"/>
            <a:ext cx="5459855" cy="60884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2C28D4-FA6F-6AFE-24C0-6BD75FC17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634" y="657651"/>
            <a:ext cx="4889288" cy="61201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022BE40-665F-EC6A-2465-DDC97D601CE6}"/>
              </a:ext>
            </a:extLst>
          </p:cNvPr>
          <p:cNvGrpSpPr/>
          <p:nvPr/>
        </p:nvGrpSpPr>
        <p:grpSpPr>
          <a:xfrm>
            <a:off x="5109955" y="6475664"/>
            <a:ext cx="194400" cy="140400"/>
            <a:chOff x="3949371" y="6528418"/>
            <a:chExt cx="194400" cy="1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6794225-59EA-825E-DA47-825BAAE516E4}"/>
                    </a:ext>
                  </a:extLst>
                </p14:cNvPr>
                <p14:cNvContentPartPr/>
                <p14:nvPr/>
              </p14:nvContentPartPr>
              <p14:xfrm>
                <a:off x="3985371" y="6528418"/>
                <a:ext cx="158400" cy="140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6794225-59EA-825E-DA47-825BAAE516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76731" y="6519418"/>
                  <a:ext cx="176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482486B-5C5E-3091-1E9B-F4A7065577C2}"/>
                    </a:ext>
                  </a:extLst>
                </p14:cNvPr>
                <p14:cNvContentPartPr/>
                <p14:nvPr/>
              </p14:nvContentPartPr>
              <p14:xfrm>
                <a:off x="3949371" y="6588178"/>
                <a:ext cx="189000" cy="29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482486B-5C5E-3091-1E9B-F4A7065577C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40371" y="6579178"/>
                  <a:ext cx="20664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2AA5BFD-1D7D-46BF-B464-01293B3B0CD4}"/>
                  </a:ext>
                </a:extLst>
              </p14:cNvPr>
              <p14:cNvContentPartPr/>
              <p14:nvPr/>
            </p14:nvContentPartPr>
            <p14:xfrm>
              <a:off x="10283017" y="6200349"/>
              <a:ext cx="78120" cy="130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2AA5BFD-1D7D-46BF-B464-01293B3B0CD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74377" y="6191709"/>
                <a:ext cx="95760" cy="14832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B1FC02F-D9E0-6885-C50C-F9120095565C}"/>
              </a:ext>
            </a:extLst>
          </p:cNvPr>
          <p:cNvSpPr txBox="1"/>
          <p:nvPr/>
        </p:nvSpPr>
        <p:spPr>
          <a:xfrm>
            <a:off x="105508" y="657651"/>
            <a:ext cx="1863206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Unrestricted Fund Balance</a:t>
            </a:r>
            <a:r>
              <a:rPr lang="en-US" dirty="0"/>
              <a:t> is what the fund has in “reserves” and is not committed or restricted for another purpose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AAC332-1269-8A4C-7D75-B107E8110939}"/>
              </a:ext>
            </a:extLst>
          </p:cNvPr>
          <p:cNvSpPr txBox="1"/>
          <p:nvPr/>
        </p:nvSpPr>
        <p:spPr>
          <a:xfrm>
            <a:off x="105508" y="3429000"/>
            <a:ext cx="1863206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Working Capital</a:t>
            </a:r>
            <a:r>
              <a:rPr lang="en-US" dirty="0"/>
              <a:t> is the funds current assets less its current liabilities. It demonstrates the funds' ability to meet its short-obligations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1B67523-6D57-5E8A-313E-DE52839F2A9C}"/>
                  </a:ext>
                </a:extLst>
              </p14:cNvPr>
              <p14:cNvContentPartPr/>
              <p14:nvPr/>
            </p14:nvContentPartPr>
            <p14:xfrm>
              <a:off x="10110738" y="4492357"/>
              <a:ext cx="120240" cy="165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1B67523-6D57-5E8A-313E-DE52839F2A9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102098" y="4483717"/>
                <a:ext cx="137880" cy="18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225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9A1CF8-6E96-35A3-574E-238B515E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45" y="1088198"/>
            <a:ext cx="3932237" cy="6330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cap="all" spc="600" baseline="0" dirty="0">
                <a:latin typeface="+mj-lt"/>
                <a:ea typeface="+mj-ea"/>
                <a:cs typeface="+mj-cs"/>
              </a:rPr>
              <a:t>Depreciation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BE42C89-F195-1391-27E4-72AD23FCE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r>
              <a:rPr lang="en-US" sz="1800" u="sng" dirty="0"/>
              <a:t>Important Questions to Ask: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How much of the fund’s fixed assets have already been depreciated and is not reflected in annual depreciation?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Do we need the same infrastructure and equipment that we had in the past?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If so, are we generating enough income to sustain operations?</a:t>
            </a:r>
            <a:endParaRPr lang="en-US" sz="1600" dirty="0"/>
          </a:p>
          <a:p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D4A4D7A-EA56-FDCD-AA60-283B9DB7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344" y="6190488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8F67E24-E175-2B0D-FA1C-77C6E129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9184" y="411480"/>
            <a:ext cx="521208" cy="310896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45D58A4-E404-8F67-9582-B3A541A49A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871428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1591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EEE95AF-4802-9B3F-5040-87A85CB9A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9184" y="411480"/>
            <a:ext cx="521208" cy="310896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5B68B0E-F947-3EB0-8DCA-B73CBE7B58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6344" y="6190488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9A1CF8-6E96-35A3-574E-238B515E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258" y="34479"/>
            <a:ext cx="11385679" cy="1069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kern="1200" cap="all" spc="600" baseline="0" dirty="0">
                <a:latin typeface="+mj-lt"/>
                <a:ea typeface="+mj-ea"/>
                <a:cs typeface="+mj-cs"/>
              </a:rPr>
              <a:t>Revenues over (Expenses) / Net Income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42C391-E88A-0516-5AE8-4C4BBF6D1D1F}"/>
              </a:ext>
            </a:extLst>
          </p:cNvPr>
          <p:cNvSpPr txBox="1">
            <a:spLocks/>
          </p:cNvSpPr>
          <p:nvPr/>
        </p:nvSpPr>
        <p:spPr>
          <a:xfrm>
            <a:off x="1267258" y="1905349"/>
            <a:ext cx="8767305" cy="3282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34747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1430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6002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20574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 Fund Balance + Net Income (loss) = Ending Fund Balance</a:t>
            </a:r>
          </a:p>
          <a:p>
            <a:pPr marL="3429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important to understand income generated from continuing operations as it demonstrates what our financial capacity is to bond for projects</a:t>
            </a:r>
          </a:p>
          <a:p>
            <a:pPr marL="3429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[Net Income from Operations / Annual Debt Service] = &gt;1.25 </a:t>
            </a:r>
          </a:p>
          <a:p>
            <a:pPr marL="800100"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not, then we do not demonstrate a strong ability to pay off future debt related to projects</a:t>
            </a:r>
          </a:p>
          <a:p>
            <a:pPr marL="3429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net income is not sufficient to demonstrate the financial capacity to bond for future obligations, then rates should be adjusted accordingly </a:t>
            </a:r>
          </a:p>
          <a:p>
            <a:pPr marL="800100" lvl="1"/>
            <a:endParaRPr lang="en-US" b="1" dirty="0"/>
          </a:p>
          <a:p>
            <a:pPr marL="800100" lvl="1"/>
            <a:endParaRPr lang="en-US" b="1" dirty="0"/>
          </a:p>
          <a:p>
            <a:pPr marL="800100" lvl="1"/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F0FC58-BD53-7604-8CB6-07B5C0680A6C}"/>
                  </a:ext>
                </a:extLst>
              </p14:cNvPr>
              <p14:cNvContentPartPr/>
              <p14:nvPr/>
            </p14:nvContentPartPr>
            <p14:xfrm>
              <a:off x="4685898" y="16648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F0FC58-BD53-7604-8CB6-07B5C0680A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6898" y="1574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F32B02-1B9A-71EE-B893-4FC6DD8FA3A7}"/>
                  </a:ext>
                </a:extLst>
              </p14:cNvPr>
              <p14:cNvContentPartPr/>
              <p14:nvPr/>
            </p14:nvContentPartPr>
            <p14:xfrm>
              <a:off x="4228698" y="29860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F32B02-1B9A-71EE-B893-4FC6DD8FA3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9698" y="28960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5868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EEE95AF-4802-9B3F-5040-87A85CB9A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9184" y="411480"/>
            <a:ext cx="521208" cy="310896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5B68B0E-F947-3EB0-8DCA-B73CBE7B58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6344" y="6190488"/>
            <a:ext cx="233172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ANNUAL RATE REVIEW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9A1CF8-6E96-35A3-574E-238B515E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36" y="687287"/>
            <a:ext cx="11385679" cy="1069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kern="1200" cap="all" spc="600" baseline="0" dirty="0">
                <a:latin typeface="+mj-lt"/>
                <a:ea typeface="+mj-ea"/>
                <a:cs typeface="+mj-cs"/>
              </a:rPr>
              <a:t>FUTURE CAPITAL NEEDS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42C391-E88A-0516-5AE8-4C4BBF6D1D1F}"/>
              </a:ext>
            </a:extLst>
          </p:cNvPr>
          <p:cNvSpPr txBox="1">
            <a:spLocks/>
          </p:cNvSpPr>
          <p:nvPr/>
        </p:nvSpPr>
        <p:spPr>
          <a:xfrm>
            <a:off x="1536191" y="2212848"/>
            <a:ext cx="8767305" cy="328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4747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1430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6002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20574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future capital needs of each fund?</a:t>
            </a:r>
          </a:p>
          <a:p>
            <a:pPr marL="342900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year long-term fiscal models are updated with prior FY numbers and any changes to the capital plan. As a group, fund leaders, finance, and administration analyze various scenarios, focusing on the impact to:</a:t>
            </a:r>
          </a:p>
          <a:p>
            <a:pPr marL="800100"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 Balance</a:t>
            </a:r>
          </a:p>
          <a:p>
            <a:pPr marL="800100"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Debt Levels</a:t>
            </a:r>
          </a:p>
          <a:p>
            <a:pPr marL="800100"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restrictions (i.e., financial covenants)</a:t>
            </a:r>
            <a:endParaRPr lang="en-US" b="1" dirty="0"/>
          </a:p>
          <a:p>
            <a:pPr marL="800100" lvl="1"/>
            <a:endParaRPr lang="en-US" b="1" dirty="0"/>
          </a:p>
          <a:p>
            <a:pPr marL="800100" lvl="1"/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F0FC58-BD53-7604-8CB6-07B5C0680A6C}"/>
                  </a:ext>
                </a:extLst>
              </p14:cNvPr>
              <p14:cNvContentPartPr/>
              <p14:nvPr/>
            </p14:nvContentPartPr>
            <p14:xfrm>
              <a:off x="4685898" y="16648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F0FC58-BD53-7604-8CB6-07B5C0680A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6898" y="1574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F32B02-1B9A-71EE-B893-4FC6DD8FA3A7}"/>
                  </a:ext>
                </a:extLst>
              </p14:cNvPr>
              <p14:cNvContentPartPr/>
              <p14:nvPr/>
            </p14:nvContentPartPr>
            <p14:xfrm>
              <a:off x="4228698" y="29860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F32B02-1B9A-71EE-B893-4FC6DD8FA3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9698" y="28960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943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6D7FB-6B92-E648-1C00-D45701CA92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01E32-FA2E-E1CE-77D4-19FC8B42CB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ANNUAL RATE REVIEW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007568-A314-5F2D-12E8-DFC8D6F0A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40" y="57341"/>
            <a:ext cx="8878824" cy="1069848"/>
          </a:xfrm>
        </p:spPr>
        <p:txBody>
          <a:bodyPr/>
          <a:lstStyle/>
          <a:p>
            <a:r>
              <a:rPr lang="en-US" dirty="0"/>
              <a:t>Inflation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4B6696-F5A5-057B-F193-123594C9E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40" y="1127189"/>
            <a:ext cx="10866705" cy="486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92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3">
      <a:dk1>
        <a:srgbClr val="000000"/>
      </a:dk1>
      <a:lt1>
        <a:srgbClr val="FFFFFF"/>
      </a:lt1>
      <a:dk2>
        <a:srgbClr val="64DFED"/>
      </a:dk2>
      <a:lt2>
        <a:srgbClr val="E7E6E6"/>
      </a:lt2>
      <a:accent1>
        <a:srgbClr val="92CDF0"/>
      </a:accent1>
      <a:accent2>
        <a:srgbClr val="92CDF0"/>
      </a:accent2>
      <a:accent3>
        <a:srgbClr val="ABC3F0"/>
      </a:accent3>
      <a:accent4>
        <a:srgbClr val="C3B9F2"/>
      </a:accent4>
      <a:accent5>
        <a:srgbClr val="AAA5F9"/>
      </a:accent5>
      <a:accent6>
        <a:srgbClr val="F6A6F4"/>
      </a:accent6>
      <a:hlink>
        <a:srgbClr val="0563C1"/>
      </a:hlink>
      <a:folHlink>
        <a:srgbClr val="954F72"/>
      </a:folHlink>
    </a:clrScheme>
    <a:fontScheme name="Custom 39">
      <a:majorFont>
        <a:latin typeface="Tw Cen M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ncial-design_Win32_CP_v13" id="{7A406372-3134-432A-A498-73868680C33B}" vid="{88D369DF-875A-4C31-AFF3-DEF6B94343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B8ECF1-2A9D-464C-AFE8-2B3295D0BF97}">
  <ds:schemaRefs>
    <ds:schemaRef ds:uri="http://schemas.microsoft.com/office/2006/metadata/properties"/>
    <ds:schemaRef ds:uri="http://schemas.microsoft.com/sharepoint/v3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71af3243-3dd4-4a8d-8c0d-dd76da1f02a5"/>
    <ds:schemaRef ds:uri="http://schemas.microsoft.com/office/2006/documentManagement/types"/>
    <ds:schemaRef ds:uri="http://schemas.openxmlformats.org/package/2006/metadata/core-properties"/>
    <ds:schemaRef ds:uri="230e9df3-be65-4c73-a93b-d1236ebd677e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4F1F1912-3146-44AF-A389-9E8B77BB36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6493A3-2B83-4E58-86AD-56A2F2A20F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Financial design</Template>
  <TotalTime>3522</TotalTime>
  <Words>2279</Words>
  <Application>Microsoft Office PowerPoint</Application>
  <PresentationFormat>Widescreen</PresentationFormat>
  <Paragraphs>515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Courier New</vt:lpstr>
      <vt:lpstr>Segoe UI Light</vt:lpstr>
      <vt:lpstr>Tw Cen MT</vt:lpstr>
      <vt:lpstr>Office Theme</vt:lpstr>
      <vt:lpstr>ANNUAL RATE REVIEW CITY &amp; BOROUGH OF WRANGELL</vt:lpstr>
      <vt:lpstr>Work session agenda</vt:lpstr>
      <vt:lpstr>Process &amp; Goals</vt:lpstr>
      <vt:lpstr>Key Components of Rates</vt:lpstr>
      <vt:lpstr>Unrestricted Fund Balance &amp; Working Capital</vt:lpstr>
      <vt:lpstr>Depreciation</vt:lpstr>
      <vt:lpstr>Revenues over (Expenses) / Net Income</vt:lpstr>
      <vt:lpstr>FUTURE CAPITAL NEEDS</vt:lpstr>
      <vt:lpstr>Inflation</vt:lpstr>
      <vt:lpstr>Inflation</vt:lpstr>
      <vt:lpstr>Wml&amp;p (Electric Fund)</vt:lpstr>
      <vt:lpstr>WML&amp;P Summary</vt:lpstr>
      <vt:lpstr>WML&amp;P Net Income vs. Depreciation</vt:lpstr>
      <vt:lpstr> Projections for fy2023</vt:lpstr>
      <vt:lpstr>$/kwh Comparison</vt:lpstr>
      <vt:lpstr>Fy2024 rate proposal – wML&amp;P</vt:lpstr>
      <vt:lpstr>Capex modeling – wml&amp;P</vt:lpstr>
      <vt:lpstr>Water Fund</vt:lpstr>
      <vt:lpstr>Water fund Summary</vt:lpstr>
      <vt:lpstr>Water Fund Net Income vs. Depreciation</vt:lpstr>
      <vt:lpstr> Projections for fy2023</vt:lpstr>
      <vt:lpstr>Fy2024 rate proposal – water</vt:lpstr>
      <vt:lpstr>Capex modeling – water fund</vt:lpstr>
      <vt:lpstr>Ports &amp; Harbors Fund</vt:lpstr>
      <vt:lpstr>P&amp;H fund Summary</vt:lpstr>
      <vt:lpstr>P&amp;H Fund Net Income vs. Depreciation</vt:lpstr>
      <vt:lpstr> Projections for fy2023</vt:lpstr>
      <vt:lpstr>PowerPoint Presentation</vt:lpstr>
      <vt:lpstr>Fy2024 rate proposal – P&amp;H</vt:lpstr>
      <vt:lpstr>Capex modeling – P&amp;H fund</vt:lpstr>
      <vt:lpstr>wastewater Fund</vt:lpstr>
      <vt:lpstr>wastewater fund Summary</vt:lpstr>
      <vt:lpstr>wastewater Fund Net Income vs. Depreciation</vt:lpstr>
      <vt:lpstr> Projections for fy2023</vt:lpstr>
      <vt:lpstr>Fy2024 rate proposal – wastewater</vt:lpstr>
      <vt:lpstr>Capex modeling – WW Fund</vt:lpstr>
      <vt:lpstr>SANITATION Fund</vt:lpstr>
      <vt:lpstr>SANITATION fund Summary</vt:lpstr>
      <vt:lpstr>SANITATION Fund Net Income vs. Depreciation</vt:lpstr>
      <vt:lpstr>Fy2024 rate proposal – SANITATION</vt:lpstr>
      <vt:lpstr>Capex modeling – sanitation</vt:lpstr>
      <vt:lpstr>Impact to Ratepayers - Wrangell</vt:lpstr>
      <vt:lpstr>Impact on ratepayers - Sitka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RATE REVIEW CITY &amp; BOROUGH OF WRANGELL</dc:title>
  <dc:creator>Mason Villarma</dc:creator>
  <cp:lastModifiedBy>Mason Villarma</cp:lastModifiedBy>
  <cp:revision>11</cp:revision>
  <cp:lastPrinted>2023-03-15T00:34:17Z</cp:lastPrinted>
  <dcterms:created xsi:type="dcterms:W3CDTF">2023-03-07T19:56:03Z</dcterms:created>
  <dcterms:modified xsi:type="dcterms:W3CDTF">2023-03-15T17:10:13Z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